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9" r:id="rId2"/>
    <p:sldId id="265" r:id="rId3"/>
    <p:sldId id="266" r:id="rId4"/>
    <p:sldId id="280" r:id="rId5"/>
    <p:sldId id="281" r:id="rId6"/>
    <p:sldId id="268" r:id="rId7"/>
    <p:sldId id="293" r:id="rId8"/>
    <p:sldId id="270" r:id="rId9"/>
    <p:sldId id="284" r:id="rId10"/>
    <p:sldId id="271" r:id="rId11"/>
    <p:sldId id="286" r:id="rId12"/>
    <p:sldId id="287" r:id="rId13"/>
    <p:sldId id="285" r:id="rId14"/>
    <p:sldId id="288" r:id="rId15"/>
    <p:sldId id="294" r:id="rId16"/>
    <p:sldId id="269" r:id="rId17"/>
    <p:sldId id="283" r:id="rId18"/>
    <p:sldId id="295" r:id="rId19"/>
    <p:sldId id="289" r:id="rId20"/>
    <p:sldId id="307" r:id="rId21"/>
    <p:sldId id="308" r:id="rId22"/>
    <p:sldId id="304" r:id="rId23"/>
    <p:sldId id="296" r:id="rId24"/>
    <p:sldId id="267" r:id="rId25"/>
    <p:sldId id="297" r:id="rId26"/>
    <p:sldId id="305" r:id="rId27"/>
    <p:sldId id="290" r:id="rId28"/>
    <p:sldId id="306" r:id="rId29"/>
    <p:sldId id="291" r:id="rId30"/>
    <p:sldId id="298" r:id="rId31"/>
    <p:sldId id="292" r:id="rId32"/>
    <p:sldId id="301" r:id="rId33"/>
    <p:sldId id="303" r:id="rId34"/>
    <p:sldId id="302" r:id="rId35"/>
    <p:sldId id="299" r:id="rId36"/>
    <p:sldId id="300" r:id="rId37"/>
    <p:sldId id="309" r:id="rId38"/>
    <p:sldId id="310" r:id="rId39"/>
    <p:sldId id="312" r:id="rId40"/>
    <p:sldId id="282" r:id="rId4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D"/>
    <a:srgbClr val="CCD6DF"/>
    <a:srgbClr val="64B32C"/>
    <a:srgbClr val="FF4D06"/>
    <a:srgbClr val="E18250"/>
    <a:srgbClr val="F9CB4C"/>
    <a:srgbClr val="EB4C57"/>
    <a:srgbClr val="92CA6B"/>
    <a:srgbClr val="92B32C"/>
    <a:srgbClr val="E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E9A9A-FB45-41EF-9F2A-833459B46E92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90D89-C3AC-43C1-8B5A-9D5366A659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30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CDFD-8410-4F2E-AC4C-0A6BEB6D57DD}" type="datetime1">
              <a:rPr lang="de-DE" smtClean="0"/>
              <a:t>06.12.2022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86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69B3-3A05-4004-A150-747EEF9572B7}" type="datetime1">
              <a:rPr lang="de-DE" smtClean="0"/>
              <a:t>06.12.2022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7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CADF-FC05-4949-BF88-F93D86AF9C3E}" type="datetime1">
              <a:rPr lang="de-DE" smtClean="0"/>
              <a:t>06.12.2022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57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rgbClr val="CCD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1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1pPr>
            <a:lvl2pPr>
              <a:defRPr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2pPr>
            <a:lvl3pPr>
              <a:defRPr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3pPr>
            <a:lvl4pPr>
              <a:defRPr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4pPr>
            <a:lvl5pPr>
              <a:defRPr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0947-99A8-45A9-B2ED-A458EC937923}" type="datetime1">
              <a:rPr lang="de-DE" smtClean="0"/>
              <a:t>06.12.2022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43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rgbClr val="CCD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A343-8096-4549-AA8F-A08A19746EDD}" type="datetime1">
              <a:rPr lang="de-DE" smtClean="0"/>
              <a:t>06.12.2022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95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2AA-35E0-4F1E-8743-C804B700CC55}" type="datetime1">
              <a:rPr lang="de-DE" smtClean="0"/>
              <a:t>06.12.2022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63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3936-E15C-4E08-9B52-87F93C95A2F7}" type="datetime1">
              <a:rPr lang="de-DE" smtClean="0"/>
              <a:t>06.12.2022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27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6013-6D5E-4DC6-AA21-063A9CD83896}" type="datetime1">
              <a:rPr lang="de-DE" smtClean="0"/>
              <a:t>06.12.2022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94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C253-AB3C-4F2E-B5ED-B8911FA6698B}" type="datetime1">
              <a:rPr lang="de-DE" smtClean="0"/>
              <a:t>06.12.2022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71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6FF4-A3A7-434F-95C0-DD60A5339C54}" type="datetime1">
              <a:rPr lang="de-DE" smtClean="0"/>
              <a:t>06.12.2022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66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723B-F32F-4A93-BE5F-6335D9F335ED}" type="datetime1">
              <a:rPr lang="de-DE" smtClean="0"/>
              <a:t>06.12.2022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97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D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0B5F4-BF87-4F47-B16A-D232ACF1CB6E}" type="datetime1">
              <a:rPr lang="de-DE" smtClean="0"/>
              <a:t>06.12.2022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Robin Fränzel 12.2022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D2F38-F0C3-4993-B204-67DBE4C49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77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w.tu-dresden.de/VerwRicht/Formulare/download.asp?file=Antrag_Plakatwerbung.pdf" TargetMode="External"/><Relationship Id="rId2" Type="http://schemas.openxmlformats.org/officeDocument/2006/relationships/hyperlink" Target="https://www.verw.tu-dresden.de/VerwRicht/Formulare/download.asp?file=Antrag_stud_Veranstal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erw.tu-dresden.de/verwricht/formulare/download.asp?file=MZ_Leihschein(Allg.).pdf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D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1" y="1995057"/>
            <a:ext cx="10515600" cy="4131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5401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sz="8800" b="1" dirty="0">
                <a:solidFill>
                  <a:srgbClr val="002060"/>
                </a:solidFill>
              </a:rPr>
              <a:t>Berufsinformation</a:t>
            </a:r>
          </a:p>
          <a:p>
            <a:pPr marL="0" indent="0">
              <a:buNone/>
            </a:pPr>
            <a:r>
              <a:rPr lang="de-DE" sz="4000" b="1" dirty="0">
                <a:solidFill>
                  <a:srgbClr val="002060"/>
                </a:solidFill>
              </a:rPr>
              <a:t>Projektdokumentation</a:t>
            </a:r>
          </a:p>
          <a:p>
            <a:pPr marL="0" indent="0">
              <a:buNone/>
            </a:pPr>
            <a:endParaRPr lang="de-DE" sz="4000" b="1" dirty="0">
              <a:solidFill>
                <a:srgbClr val="002060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8CB0F66-03D7-FAED-2D37-3BED45619A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237" y="532686"/>
            <a:ext cx="1903701" cy="1249305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F63846-3110-4086-51AC-FC13351E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50396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Technikplanung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1" y="1825626"/>
            <a:ext cx="10515600" cy="4667250"/>
          </a:xfrm>
        </p:spPr>
        <p:txBody>
          <a:bodyPr numCol="1">
            <a:normAutofit/>
          </a:bodyPr>
          <a:lstStyle/>
          <a:p>
            <a:r>
              <a:rPr lang="de-DE" dirty="0"/>
              <a:t>Eric Weinreich &amp; Robin Richter einbeziehen</a:t>
            </a:r>
          </a:p>
          <a:p>
            <a:r>
              <a:rPr lang="de-DE" dirty="0"/>
              <a:t>Ggf. benötigt:</a:t>
            </a:r>
          </a:p>
          <a:p>
            <a:pPr lvl="2"/>
            <a:r>
              <a:rPr lang="de-DE" dirty="0"/>
              <a:t>Kamera</a:t>
            </a:r>
          </a:p>
          <a:p>
            <a:pPr lvl="2"/>
            <a:r>
              <a:rPr lang="de-DE" dirty="0"/>
              <a:t>Saalmikro (Schlüssel &amp; Zugang)</a:t>
            </a:r>
          </a:p>
          <a:p>
            <a:pPr lvl="2"/>
            <a:r>
              <a:rPr lang="de-DE" dirty="0"/>
              <a:t>Wurfmikro</a:t>
            </a:r>
          </a:p>
          <a:p>
            <a:pPr lvl="2"/>
            <a:r>
              <a:rPr lang="de-DE" dirty="0"/>
              <a:t>Lautsprecher</a:t>
            </a:r>
          </a:p>
          <a:p>
            <a:pPr lvl="2"/>
            <a:r>
              <a:rPr lang="de-DE" dirty="0"/>
              <a:t>Licht</a:t>
            </a:r>
          </a:p>
          <a:p>
            <a:pPr lvl="2"/>
            <a:r>
              <a:rPr lang="de-DE" dirty="0"/>
              <a:t>Kabel</a:t>
            </a:r>
          </a:p>
          <a:p>
            <a:pPr lvl="2"/>
            <a:r>
              <a:rPr lang="de-DE" dirty="0"/>
              <a:t>Laptops</a:t>
            </a:r>
          </a:p>
          <a:p>
            <a:r>
              <a:rPr lang="de-DE" dirty="0"/>
              <a:t>Technikkosten an Finanzorganisation: 				      </a:t>
            </a:r>
            <a:r>
              <a:rPr lang="de-DE" b="1" dirty="0"/>
              <a:t>Nur ein FA/Veranstaltung erlaubt!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861294-8EBD-0410-0E7D-84850066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Robin </a:t>
            </a:r>
            <a:r>
              <a:rPr lang="de-DE" dirty="0" err="1"/>
              <a:t>Fränzel</a:t>
            </a:r>
            <a:r>
              <a:rPr lang="de-DE" dirty="0"/>
              <a:t> 12.2022</a:t>
            </a:r>
          </a:p>
        </p:txBody>
      </p:sp>
    </p:spTree>
    <p:extLst>
      <p:ext uri="{BB962C8B-B14F-4D97-AF65-F5344CB8AC3E}">
        <p14:creationId xmlns:p14="http://schemas.microsoft.com/office/powerpoint/2010/main" val="1034533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Technikplanung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de-DE" dirty="0"/>
              <a:t>Plan frühzeitig mit Saaltechnikern absprechen </a:t>
            </a:r>
          </a:p>
          <a:p>
            <a:pPr lvl="3"/>
            <a:r>
              <a:rPr lang="de-DE" dirty="0"/>
              <a:t>HSZ E13</a:t>
            </a:r>
          </a:p>
          <a:p>
            <a:r>
              <a:rPr lang="de-DE" dirty="0"/>
              <a:t>Technik ausleihbar: Kostenstelle Dekanat (</a:t>
            </a:r>
            <a:r>
              <a:rPr lang="de-DE" dirty="0" err="1"/>
              <a:t>Rudl</a:t>
            </a:r>
            <a:r>
              <a:rPr lang="de-DE" dirty="0"/>
              <a:t> fragen)</a:t>
            </a:r>
          </a:p>
          <a:p>
            <a:pPr lvl="3"/>
            <a:r>
              <a:rPr lang="de-DE" dirty="0"/>
              <a:t>HSZ E 11</a:t>
            </a:r>
          </a:p>
          <a:p>
            <a:r>
              <a:rPr lang="de-DE" dirty="0"/>
              <a:t>Reservieren</a:t>
            </a:r>
          </a:p>
          <a:p>
            <a:pPr lvl="3"/>
            <a:r>
              <a:rPr lang="de-DE" sz="2000" dirty="0"/>
              <a:t>Kamera</a:t>
            </a:r>
          </a:p>
          <a:p>
            <a:pPr lvl="3"/>
            <a:r>
              <a:rPr lang="de-DE" sz="2000" dirty="0"/>
              <a:t>Wurfmikro</a:t>
            </a:r>
          </a:p>
          <a:p>
            <a:r>
              <a:rPr lang="de-DE" dirty="0"/>
              <a:t>Klären:</a:t>
            </a:r>
          </a:p>
          <a:p>
            <a:pPr marL="0" indent="0">
              <a:buNone/>
            </a:pPr>
            <a:r>
              <a:rPr lang="de-DE" sz="2000" dirty="0"/>
              <a:t>Kamera – Stream – </a:t>
            </a:r>
            <a:r>
              <a:rPr lang="de-DE" sz="2000" dirty="0" err="1"/>
              <a:t>Belechtung</a:t>
            </a:r>
            <a:r>
              <a:rPr lang="de-DE" sz="2000" dirty="0"/>
              <a:t> – </a:t>
            </a:r>
            <a:r>
              <a:rPr lang="de-DE" sz="2000" dirty="0" err="1"/>
              <a:t>Wurfikro</a:t>
            </a:r>
            <a:r>
              <a:rPr lang="de-DE" sz="2000" dirty="0"/>
              <a:t> – Audio – Übertragung - Lautsprecher</a:t>
            </a:r>
            <a:endParaRPr lang="de-DE" sz="180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861294-8EBD-0410-0E7D-84850066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39231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Onlineraum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de-DE" dirty="0"/>
              <a:t>BBB Buchen:</a:t>
            </a:r>
          </a:p>
          <a:p>
            <a:pPr lvl="1"/>
            <a:r>
              <a:rPr lang="de-DE" sz="2000" dirty="0"/>
              <a:t>Länger buchen als gebraucht</a:t>
            </a:r>
          </a:p>
          <a:p>
            <a:pPr lvl="1"/>
            <a:r>
              <a:rPr lang="de-DE" sz="2000" dirty="0"/>
              <a:t>Größer buchen als gebraucht</a:t>
            </a:r>
          </a:p>
          <a:p>
            <a:pPr lvl="1"/>
            <a:r>
              <a:rPr lang="de-DE" sz="2000" dirty="0"/>
              <a:t>Links versenden &amp; Veröffentlichen</a:t>
            </a:r>
          </a:p>
          <a:p>
            <a:pPr lvl="1"/>
            <a:r>
              <a:rPr lang="de-DE" sz="2000" dirty="0"/>
              <a:t>Testraum für SprecherInnen </a:t>
            </a:r>
          </a:p>
          <a:p>
            <a:r>
              <a:rPr lang="de-DE" sz="2400" dirty="0"/>
              <a:t>Eventuell Aufnahme erstellen / Online stellen</a:t>
            </a:r>
          </a:p>
          <a:p>
            <a:pPr lvl="1"/>
            <a:r>
              <a:rPr lang="de-DE" sz="2000" dirty="0"/>
              <a:t>Einverständniserklärung</a:t>
            </a:r>
          </a:p>
          <a:p>
            <a:pPr lvl="1"/>
            <a:r>
              <a:rPr lang="de-DE" sz="2000" dirty="0"/>
              <a:t>Rechtsberatung bei Groschek (</a:t>
            </a:r>
            <a:r>
              <a:rPr lang="de-DE" sz="2000" dirty="0" err="1"/>
              <a:t>StuRa</a:t>
            </a:r>
            <a:r>
              <a:rPr lang="de-DE" sz="2000" dirty="0"/>
              <a:t>)</a:t>
            </a:r>
          </a:p>
          <a:p>
            <a:pPr lvl="1"/>
            <a:r>
              <a:rPr lang="de-DE" sz="2000" dirty="0" err="1"/>
              <a:t>SaaltechnikerInnen</a:t>
            </a:r>
            <a:r>
              <a:rPr lang="de-DE" sz="2000" dirty="0"/>
              <a:t> fragen</a:t>
            </a:r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861294-8EBD-0410-0E7D-84850066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883336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Steuerung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de-DE" dirty="0"/>
              <a:t>2022: </a:t>
            </a:r>
          </a:p>
          <a:p>
            <a:pPr marL="0" indent="0">
              <a:buNone/>
            </a:pPr>
            <a:r>
              <a:rPr lang="de-DE" dirty="0"/>
              <a:t>Laptop Senden		Laptop Empfangen</a:t>
            </a:r>
          </a:p>
          <a:p>
            <a:pPr marL="0" indent="0">
              <a:buNone/>
            </a:pPr>
            <a:r>
              <a:rPr lang="de-DE" dirty="0"/>
              <a:t>	TRE				BBB				TRE</a:t>
            </a:r>
          </a:p>
          <a:p>
            <a:pPr marL="0" indent="0">
              <a:buNone/>
            </a:pPr>
            <a:r>
              <a:rPr lang="de-DE" dirty="0"/>
              <a:t>	BBB				TRE				TRE</a:t>
            </a:r>
          </a:p>
          <a:p>
            <a:endParaRPr lang="de-DE" dirty="0"/>
          </a:p>
          <a:p>
            <a:r>
              <a:rPr lang="de-DE" dirty="0"/>
              <a:t>Im HSZ sollte es möglich sein, das Saalmikro direkt in BBB zu senden. Dann nur zusätzliches Wurfmikro für Fragen nötig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861294-8EBD-0410-0E7D-84850066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8" name="Pfeil: nach links gekrümmt 7">
            <a:extLst>
              <a:ext uri="{FF2B5EF4-FFF2-40B4-BE49-F238E27FC236}">
                <a16:creationId xmlns:a16="http://schemas.microsoft.com/office/drawing/2014/main" id="{5E9F0BCE-C30E-51E1-ADCC-969CCD1CEE86}"/>
              </a:ext>
            </a:extLst>
          </p:cNvPr>
          <p:cNvSpPr/>
          <p:nvPr/>
        </p:nvSpPr>
        <p:spPr>
          <a:xfrm>
            <a:off x="2595217" y="2992712"/>
            <a:ext cx="321548" cy="572756"/>
          </a:xfrm>
          <a:prstGeom prst="curvedLeftArrow">
            <a:avLst/>
          </a:prstGeom>
          <a:solidFill>
            <a:srgbClr val="00305D"/>
          </a:solid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>
              <a:solidFill>
                <a:schemeClr val="tx1"/>
              </a:solidFill>
            </a:endParaRPr>
          </a:p>
        </p:txBody>
      </p:sp>
      <p:sp>
        <p:nvSpPr>
          <p:cNvPr id="9" name="Pfeil: nach links gekrümmt 8">
            <a:extLst>
              <a:ext uri="{FF2B5EF4-FFF2-40B4-BE49-F238E27FC236}">
                <a16:creationId xmlns:a16="http://schemas.microsoft.com/office/drawing/2014/main" id="{C7585009-2FE8-E832-8AF2-A12DDDA11662}"/>
              </a:ext>
            </a:extLst>
          </p:cNvPr>
          <p:cNvSpPr/>
          <p:nvPr/>
        </p:nvSpPr>
        <p:spPr>
          <a:xfrm>
            <a:off x="6282835" y="2992712"/>
            <a:ext cx="321548" cy="572756"/>
          </a:xfrm>
          <a:prstGeom prst="curvedLeftArrow">
            <a:avLst/>
          </a:prstGeom>
          <a:solidFill>
            <a:srgbClr val="00305D"/>
          </a:solid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>
              <a:solidFill>
                <a:schemeClr val="tx1"/>
              </a:solidFill>
            </a:endParaRPr>
          </a:p>
        </p:txBody>
      </p:sp>
      <p:sp>
        <p:nvSpPr>
          <p:cNvPr id="10" name="Pfeil: nach links gekrümmt 9">
            <a:extLst>
              <a:ext uri="{FF2B5EF4-FFF2-40B4-BE49-F238E27FC236}">
                <a16:creationId xmlns:a16="http://schemas.microsoft.com/office/drawing/2014/main" id="{CEC51960-F9AA-016D-8EBB-8A8FE4CF6E0E}"/>
              </a:ext>
            </a:extLst>
          </p:cNvPr>
          <p:cNvSpPr/>
          <p:nvPr/>
        </p:nvSpPr>
        <p:spPr>
          <a:xfrm>
            <a:off x="9919627" y="2992712"/>
            <a:ext cx="321548" cy="572756"/>
          </a:xfrm>
          <a:prstGeom prst="curvedLeftArrow">
            <a:avLst/>
          </a:prstGeom>
          <a:solidFill>
            <a:srgbClr val="00305D"/>
          </a:solid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>
              <a:solidFill>
                <a:schemeClr val="tx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CFB3324-D742-019A-676D-2EC5A5FFD086}"/>
              </a:ext>
            </a:extLst>
          </p:cNvPr>
          <p:cNvSpPr txBox="1"/>
          <p:nvPr/>
        </p:nvSpPr>
        <p:spPr>
          <a:xfrm>
            <a:off x="2916764" y="3094425"/>
            <a:ext cx="1741182" cy="646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Wurfmikro</a:t>
            </a:r>
          </a:p>
          <a:p>
            <a:r>
              <a:rPr lang="de-DE" sz="180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Anderes Mikro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FA367B4-A167-38B6-6300-8577825EBBCB}"/>
              </a:ext>
            </a:extLst>
          </p:cNvPr>
          <p:cNvSpPr txBox="1"/>
          <p:nvPr/>
        </p:nvSpPr>
        <p:spPr>
          <a:xfrm>
            <a:off x="6659358" y="3094425"/>
            <a:ext cx="1231427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Saalaudio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67AFCD8-5BB1-08F3-204C-BF2F8FB50267}"/>
              </a:ext>
            </a:extLst>
          </p:cNvPr>
          <p:cNvSpPr txBox="1"/>
          <p:nvPr/>
        </p:nvSpPr>
        <p:spPr>
          <a:xfrm>
            <a:off x="10250719" y="3057972"/>
            <a:ext cx="1242648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Saalmikro</a:t>
            </a:r>
          </a:p>
        </p:txBody>
      </p:sp>
    </p:spTree>
    <p:extLst>
      <p:ext uri="{BB962C8B-B14F-4D97-AF65-F5344CB8AC3E}">
        <p14:creationId xmlns:p14="http://schemas.microsoft.com/office/powerpoint/2010/main" val="41292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Technik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2063087"/>
          </a:xfrm>
        </p:spPr>
        <p:txBody>
          <a:bodyPr numCol="1">
            <a:normAutofit lnSpcReduction="10000"/>
          </a:bodyPr>
          <a:lstStyle/>
          <a:p>
            <a:r>
              <a:rPr lang="de-DE" dirty="0"/>
              <a:t>Techniktest</a:t>
            </a:r>
          </a:p>
          <a:p>
            <a:pPr lvl="1"/>
            <a:r>
              <a:rPr lang="de-DE" sz="2000" dirty="0" err="1"/>
              <a:t>Rechzeitig</a:t>
            </a:r>
            <a:r>
              <a:rPr lang="de-DE" sz="2000" dirty="0"/>
              <a:t>, sobald alles geklärt und vor Ort</a:t>
            </a:r>
          </a:p>
          <a:p>
            <a:pPr lvl="1"/>
            <a:r>
              <a:rPr lang="de-DE" sz="2000" dirty="0"/>
              <a:t>2-3 Tage vor der Veranstaltung</a:t>
            </a:r>
          </a:p>
          <a:p>
            <a:r>
              <a:rPr lang="de-DE" dirty="0"/>
              <a:t>Teste: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b="1" dirty="0"/>
              <a:t>Reden</a:t>
            </a:r>
            <a:r>
              <a:rPr lang="de-DE" sz="2000" dirty="0"/>
              <a:t>				        </a:t>
            </a:r>
            <a:r>
              <a:rPr lang="de-DE" sz="2000" b="1" dirty="0"/>
              <a:t>Aufnahme</a:t>
            </a:r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861294-8EBD-0410-0E7D-84850066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DECF1FF-2417-938B-F61B-4163DFEF441C}"/>
              </a:ext>
            </a:extLst>
          </p:cNvPr>
          <p:cNvSpPr txBox="1">
            <a:spLocks/>
          </p:cNvSpPr>
          <p:nvPr/>
        </p:nvSpPr>
        <p:spPr>
          <a:xfrm>
            <a:off x="838201" y="3776681"/>
            <a:ext cx="10515600" cy="2063087"/>
          </a:xfrm>
          <a:prstGeom prst="rect">
            <a:avLst/>
          </a:prstGeom>
        </p:spPr>
        <p:txBody>
          <a:bodyPr vert="horz" lIns="91440" tIns="45721" rIns="91440" bIns="45721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000" dirty="0"/>
              <a:t>Saal -&gt; BBB</a:t>
            </a:r>
          </a:p>
          <a:p>
            <a:pPr marL="0" indent="0">
              <a:buNone/>
            </a:pPr>
            <a:r>
              <a:rPr lang="de-DE" sz="2000" dirty="0"/>
              <a:t>	BBB -&gt; Saal</a:t>
            </a:r>
          </a:p>
          <a:p>
            <a:pPr marL="0" indent="0">
              <a:buNone/>
            </a:pPr>
            <a:r>
              <a:rPr lang="de-DE" sz="2000" dirty="0"/>
              <a:t>	Saal -&gt; Saal (Hört man das online)</a:t>
            </a:r>
          </a:p>
          <a:p>
            <a:pPr marL="0" indent="0">
              <a:buNone/>
            </a:pPr>
            <a:r>
              <a:rPr lang="de-DE" sz="2000" dirty="0"/>
              <a:t>	BBB -&gt; BBB (Hört man das </a:t>
            </a:r>
            <a:r>
              <a:rPr lang="de-DE" sz="2000" dirty="0" err="1"/>
              <a:t>vorort</a:t>
            </a:r>
            <a:r>
              <a:rPr lang="de-DE" sz="2000" dirty="0"/>
              <a:t>)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Aufnahme</a:t>
            </a:r>
          </a:p>
          <a:p>
            <a:pPr marL="0" indent="0">
              <a:buNone/>
            </a:pPr>
            <a:r>
              <a:rPr lang="de-DE" sz="2000" dirty="0"/>
              <a:t>Stream</a:t>
            </a:r>
          </a:p>
          <a:p>
            <a:pPr marL="0" indent="0">
              <a:buNone/>
            </a:pPr>
            <a:r>
              <a:rPr lang="de-DE" sz="2000" dirty="0"/>
              <a:t>Kamera -&gt; BBB</a:t>
            </a:r>
          </a:p>
          <a:p>
            <a:pPr marL="0" indent="0">
              <a:buNone/>
            </a:pPr>
            <a:r>
              <a:rPr lang="de-DE" sz="2000" dirty="0"/>
              <a:t>BBB       -&gt; Leinwand</a:t>
            </a:r>
          </a:p>
        </p:txBody>
      </p:sp>
    </p:spTree>
    <p:extLst>
      <p:ext uri="{BB962C8B-B14F-4D97-AF65-F5344CB8AC3E}">
        <p14:creationId xmlns:p14="http://schemas.microsoft.com/office/powerpoint/2010/main" val="488144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C6560B-F1E6-7F67-DB90-FD9FAF21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6192"/>
          </a:xfrm>
        </p:spPr>
        <p:txBody>
          <a:bodyPr/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Firmen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51112CA7-3902-6B5C-1666-576B7A89E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305D"/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EA935B-8F91-8EF9-3B82-743902CC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2928812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Firmenkontakt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de-DE" dirty="0"/>
              <a:t>Firmen frühzeitig anfragen</a:t>
            </a:r>
          </a:p>
          <a:p>
            <a:pPr lvl="2"/>
            <a:r>
              <a:rPr lang="de-DE" dirty="0"/>
              <a:t>Hartnäckig sein</a:t>
            </a:r>
          </a:p>
          <a:p>
            <a:pPr lvl="2"/>
            <a:r>
              <a:rPr lang="de-DE" dirty="0"/>
              <a:t>Individuell anschreiben</a:t>
            </a:r>
          </a:p>
          <a:p>
            <a:pPr lvl="2"/>
            <a:r>
              <a:rPr lang="de-DE" dirty="0"/>
              <a:t>Gezielt nach Sprecherinnen anfragen</a:t>
            </a:r>
          </a:p>
          <a:p>
            <a:pPr lvl="2"/>
            <a:r>
              <a:rPr lang="de-DE" dirty="0"/>
              <a:t>Auf ausgewogene Berufsfelder achten</a:t>
            </a:r>
          </a:p>
          <a:p>
            <a:pPr lvl="2"/>
            <a:endParaRPr lang="de-DE" dirty="0"/>
          </a:p>
          <a:p>
            <a:r>
              <a:rPr lang="de-DE" dirty="0"/>
              <a:t>Verzeichnis von interessierten Firmen anlegen</a:t>
            </a:r>
          </a:p>
          <a:p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Vorab Termin und Zeitraum angeben</a:t>
            </a:r>
          </a:p>
          <a:p>
            <a:r>
              <a:rPr lang="de-DE" dirty="0"/>
              <a:t>Sobald Abendablauf klar alle Informieren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CF2541-9B8C-7534-49CD-6AC44F1B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753647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Firmenkontakt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Kontakte via Profs          und</a:t>
            </a:r>
          </a:p>
          <a:p>
            <a:pPr lvl="2"/>
            <a:r>
              <a:rPr lang="de-DE" dirty="0"/>
              <a:t>Fischer</a:t>
            </a:r>
          </a:p>
          <a:p>
            <a:pPr lvl="2"/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Neukamm</a:t>
            </a:r>
          </a:p>
          <a:p>
            <a:pPr lvl="2"/>
            <a:r>
              <a:rPr lang="de-DE" dirty="0"/>
              <a:t>Walter</a:t>
            </a:r>
          </a:p>
          <a:p>
            <a:pPr lvl="2"/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Schwartz</a:t>
            </a:r>
          </a:p>
          <a:p>
            <a:pPr lvl="2"/>
            <a:r>
              <a:rPr lang="de-DE" dirty="0" err="1"/>
              <a:t>Behme</a:t>
            </a:r>
            <a:r>
              <a:rPr lang="de-DE" dirty="0"/>
              <a:t> </a:t>
            </a:r>
          </a:p>
          <a:p>
            <a:pPr lvl="2"/>
            <a:r>
              <a:rPr lang="de-DE" dirty="0" err="1"/>
              <a:t>Bodhirsky</a:t>
            </a:r>
            <a:endParaRPr lang="de-DE" dirty="0"/>
          </a:p>
          <a:p>
            <a:pPr lvl="2"/>
            <a:r>
              <a:rPr lang="de-DE" dirty="0"/>
              <a:t>Siegmund</a:t>
            </a:r>
          </a:p>
          <a:p>
            <a:pPr lvl="2"/>
            <a:r>
              <a:rPr lang="de-DE" dirty="0"/>
              <a:t>Keller-Ressel</a:t>
            </a:r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marL="914423" lvl="2" indent="0">
              <a:buNone/>
            </a:pPr>
            <a:endParaRPr lang="de-DE" dirty="0"/>
          </a:p>
          <a:p>
            <a:pPr marL="914423" lvl="2" indent="0">
              <a:buNone/>
            </a:pPr>
            <a:r>
              <a:rPr lang="de-DE" sz="2800" dirty="0"/>
              <a:t>Ehemalige :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CF2541-9B8C-7534-49CD-6AC44F1B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770099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C6560B-F1E6-7F67-DB90-FD9FAF21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6192"/>
          </a:xfrm>
        </p:spPr>
        <p:txBody>
          <a:bodyPr/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Catering &amp; Getränke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51112CA7-3902-6B5C-1666-576B7A89E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305D"/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EA935B-8F91-8EF9-3B82-743902CC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692407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37102-FCED-A33B-91D0-4D312171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Planung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1E567-5C2B-8938-AB2B-41A04E71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Planung was man will</a:t>
            </a:r>
          </a:p>
          <a:p>
            <a:pPr lvl="2"/>
            <a:r>
              <a:rPr lang="de-DE" dirty="0"/>
              <a:t>Vegetarisch &amp; Vegan</a:t>
            </a:r>
          </a:p>
          <a:p>
            <a:pPr lvl="2"/>
            <a:r>
              <a:rPr lang="de-DE" dirty="0"/>
              <a:t>Allergien</a:t>
            </a:r>
          </a:p>
          <a:p>
            <a:pPr lvl="2"/>
            <a:r>
              <a:rPr lang="de-DE" dirty="0"/>
              <a:t>Art der Verpflegung</a:t>
            </a:r>
          </a:p>
          <a:p>
            <a:endParaRPr lang="de-DE" dirty="0"/>
          </a:p>
          <a:p>
            <a:r>
              <a:rPr lang="de-DE" dirty="0"/>
              <a:t>3 Angebote</a:t>
            </a:r>
          </a:p>
          <a:p>
            <a:pPr lvl="2"/>
            <a:r>
              <a:rPr lang="de-DE" dirty="0"/>
              <a:t>Mit Fristsetzung (2 Wochen) anfordern </a:t>
            </a:r>
          </a:p>
          <a:p>
            <a:pPr lvl="2"/>
            <a:r>
              <a:rPr lang="de-DE" dirty="0"/>
              <a:t>Mit Gültigkeitsdauer anfordern</a:t>
            </a:r>
          </a:p>
          <a:p>
            <a:pPr lvl="2"/>
            <a:r>
              <a:rPr lang="de-DE" dirty="0"/>
              <a:t>Empfangs &amp; Serverbestätigung</a:t>
            </a:r>
          </a:p>
          <a:p>
            <a:pPr lvl="2"/>
            <a:r>
              <a:rPr lang="de-DE" dirty="0"/>
              <a:t>=&gt; Absagen sind auch Angebote</a:t>
            </a:r>
          </a:p>
          <a:p>
            <a:pPr lvl="2"/>
            <a:r>
              <a:rPr lang="de-DE" dirty="0"/>
              <a:t>=&gt; Nichtantworten sind auch Angebote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8F1AB4-A2E5-98DF-BC86-F17CFCAA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07429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1524000" y="2360646"/>
            <a:ext cx="9144000" cy="2897154"/>
          </a:xfrm>
        </p:spPr>
        <p:txBody>
          <a:bodyPr>
            <a:normAutofit/>
          </a:bodyPr>
          <a:lstStyle/>
          <a:p>
            <a:r>
              <a:rPr lang="de-DE" sz="8800" b="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Unterteilung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FF62BA-3F61-4908-82D7-91DC15A1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708435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37102-FCED-A33B-91D0-4D312171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Planung &amp; Kalkulation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1E567-5C2B-8938-AB2B-41A04E71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de-DE" dirty="0"/>
              <a:t>Getränke</a:t>
            </a:r>
          </a:p>
          <a:p>
            <a:pPr lvl="2"/>
            <a:r>
              <a:rPr lang="de-DE" dirty="0"/>
              <a:t>Vorrat da?</a:t>
            </a:r>
          </a:p>
          <a:p>
            <a:pPr lvl="2"/>
            <a:r>
              <a:rPr lang="de-DE" dirty="0"/>
              <a:t>Was kauft man?</a:t>
            </a:r>
          </a:p>
          <a:p>
            <a:pPr lvl="2"/>
            <a:r>
              <a:rPr lang="de-DE" dirty="0"/>
              <a:t>Wie kommt es in den WIL</a:t>
            </a:r>
          </a:p>
          <a:p>
            <a:pPr lvl="2"/>
            <a:r>
              <a:rPr lang="de-DE" dirty="0"/>
              <a:t>Wie kommt es zu Veranstaltung</a:t>
            </a:r>
          </a:p>
          <a:p>
            <a:endParaRPr lang="de-DE" dirty="0"/>
          </a:p>
          <a:p>
            <a:r>
              <a:rPr lang="de-DE" dirty="0"/>
              <a:t>Kalkulation</a:t>
            </a:r>
          </a:p>
          <a:p>
            <a:pPr lvl="2"/>
            <a:r>
              <a:rPr lang="de-DE" dirty="0"/>
              <a:t>Catering</a:t>
            </a:r>
          </a:p>
          <a:p>
            <a:pPr lvl="2"/>
            <a:r>
              <a:rPr lang="de-DE" dirty="0"/>
              <a:t>Servietten</a:t>
            </a:r>
          </a:p>
          <a:p>
            <a:pPr lvl="2"/>
            <a:r>
              <a:rPr lang="de-DE" dirty="0"/>
              <a:t>Getränke</a:t>
            </a:r>
          </a:p>
          <a:p>
            <a:pPr lvl="2"/>
            <a:endParaRPr lang="de-DE" dirty="0"/>
          </a:p>
          <a:p>
            <a:r>
              <a:rPr lang="de-DE" dirty="0"/>
              <a:t>Personenzahl</a:t>
            </a:r>
          </a:p>
          <a:p>
            <a:pPr lvl="1"/>
            <a:r>
              <a:rPr lang="de-DE" dirty="0"/>
              <a:t>2022: </a:t>
            </a:r>
          </a:p>
          <a:p>
            <a:pPr lvl="3"/>
            <a:r>
              <a:rPr lang="de-DE" sz="1401" dirty="0"/>
              <a:t>30 Leute</a:t>
            </a:r>
          </a:p>
          <a:p>
            <a:pPr lvl="3"/>
            <a:r>
              <a:rPr lang="de-DE" sz="1401" dirty="0"/>
              <a:t>Essen für 50 Leute ging komplett weg</a:t>
            </a:r>
          </a:p>
          <a:p>
            <a:pPr lvl="3"/>
            <a:r>
              <a:rPr lang="de-DE" sz="1401" dirty="0"/>
              <a:t>420€ = 400€ Essen + 20€ Lieferung</a:t>
            </a:r>
          </a:p>
          <a:p>
            <a:pPr lvl="3"/>
            <a:r>
              <a:rPr lang="de-DE" sz="1401" dirty="0"/>
              <a:t>Orientalisch: Sindbad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endParaRPr lang="de-DE" sz="2400" b="1" dirty="0"/>
          </a:p>
          <a:p>
            <a:r>
              <a:rPr lang="de-DE" b="1" dirty="0"/>
              <a:t>Kaltes Catering erspart Aufwand bei der Raumbuchung!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8F1AB4-A2E5-98DF-BC86-F17CFCAA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393204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37102-FCED-A33B-91D0-4D312171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Catering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1E567-5C2B-8938-AB2B-41A04E71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Kläre mit Caterer:</a:t>
            </a:r>
          </a:p>
          <a:p>
            <a:pPr lvl="2"/>
            <a:r>
              <a:rPr lang="de-DE" dirty="0"/>
              <a:t>Wann geliefert wird</a:t>
            </a:r>
          </a:p>
          <a:p>
            <a:pPr lvl="2"/>
            <a:r>
              <a:rPr lang="de-DE" dirty="0"/>
              <a:t>Wohin es geliefert wird</a:t>
            </a:r>
          </a:p>
          <a:p>
            <a:pPr lvl="2"/>
            <a:r>
              <a:rPr lang="de-DE" dirty="0"/>
              <a:t>Wer den Caterer einweist und tragen hilft</a:t>
            </a:r>
          </a:p>
          <a:p>
            <a:pPr lvl="2"/>
            <a:r>
              <a:rPr lang="de-DE" dirty="0"/>
              <a:t>Anfahrtsweg</a:t>
            </a:r>
          </a:p>
          <a:p>
            <a:pPr lvl="2"/>
            <a:r>
              <a:rPr lang="de-DE" dirty="0"/>
              <a:t>Sind Servietten o.Ä. dabei oder nicht</a:t>
            </a:r>
          </a:p>
          <a:p>
            <a:pPr lvl="2"/>
            <a:r>
              <a:rPr lang="de-DE" dirty="0"/>
              <a:t>Braucht man Besteck</a:t>
            </a:r>
          </a:p>
          <a:p>
            <a:pPr lvl="2"/>
            <a:r>
              <a:rPr lang="de-DE" dirty="0"/>
              <a:t>Wie kommen die Transportboxen wieder zurück</a:t>
            </a:r>
          </a:p>
          <a:p>
            <a:pPr lvl="2"/>
            <a:r>
              <a:rPr lang="de-DE" dirty="0"/>
              <a:t>Zahlung per Rechnung:</a:t>
            </a:r>
          </a:p>
          <a:p>
            <a:pPr lvl="4"/>
            <a:r>
              <a:rPr lang="de-DE" sz="1401" dirty="0"/>
              <a:t>FSR Mathematik</a:t>
            </a:r>
          </a:p>
          <a:p>
            <a:pPr lvl="4"/>
            <a:r>
              <a:rPr lang="de-DE" sz="1401" dirty="0"/>
              <a:t>Name des Bestellers</a:t>
            </a:r>
          </a:p>
          <a:p>
            <a:pPr lvl="4"/>
            <a:r>
              <a:rPr lang="de-DE" sz="1401" dirty="0"/>
              <a:t>Adresse FSR</a:t>
            </a:r>
          </a:p>
          <a:p>
            <a:endParaRPr lang="de-DE" sz="2400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8F1AB4-A2E5-98DF-BC86-F17CFCAA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761880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37102-FCED-A33B-91D0-4D312171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Catering &amp; Getränke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1E567-5C2B-8938-AB2B-41A04E71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Kosten an Finanzorganisation: 				                </a:t>
            </a:r>
            <a:r>
              <a:rPr lang="de-DE" b="1" dirty="0"/>
              <a:t>Nur ein FA/Veranstaltung erlaubt!</a:t>
            </a:r>
          </a:p>
          <a:p>
            <a:endParaRPr lang="de-DE" b="1" dirty="0"/>
          </a:p>
          <a:p>
            <a:r>
              <a:rPr lang="de-DE" b="1" dirty="0"/>
              <a:t>Ggf. Info an Raumbuchung</a:t>
            </a:r>
          </a:p>
          <a:p>
            <a:endParaRPr lang="de-DE" b="1" dirty="0"/>
          </a:p>
          <a:p>
            <a:r>
              <a:rPr lang="de-DE" b="1" dirty="0"/>
              <a:t>Transportboxen müssen zum Caterer zurück!</a:t>
            </a:r>
          </a:p>
          <a:p>
            <a:endParaRPr lang="de-DE" b="1" dirty="0"/>
          </a:p>
          <a:p>
            <a:r>
              <a:rPr lang="de-DE" b="1" dirty="0"/>
              <a:t>Bier geht kaum weg!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8F1AB4-A2E5-98DF-BC86-F17CFCAA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2033656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C6560B-F1E6-7F67-DB90-FD9FAF21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6192"/>
          </a:xfrm>
        </p:spPr>
        <p:txBody>
          <a:bodyPr/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Moderation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51112CA7-3902-6B5C-1666-576B7A89E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305D"/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EA935B-8F91-8EF9-3B82-743902CC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719872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b="1" dirty="0"/>
              <a:t>Moderation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Kontakt zu den Firmenbetreuern</a:t>
            </a:r>
          </a:p>
          <a:p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Kann beginnen sobald Sprechende bekannt</a:t>
            </a:r>
          </a:p>
          <a:p>
            <a:pPr lvl="2"/>
            <a:r>
              <a:rPr lang="de-DE" dirty="0"/>
              <a:t>Lebensläufe</a:t>
            </a:r>
          </a:p>
          <a:p>
            <a:pPr lvl="2"/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Anordnung der Sprechenden</a:t>
            </a:r>
            <a:endParaRPr lang="de-DE" dirty="0"/>
          </a:p>
          <a:p>
            <a:pPr lvl="2"/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Präsentationen einsammeln (ggf. Format festlegen)</a:t>
            </a:r>
          </a:p>
          <a:p>
            <a:pPr lvl="2"/>
            <a:r>
              <a:rPr lang="de-DE" dirty="0"/>
              <a:t>Überleitung ausdenken</a:t>
            </a:r>
          </a:p>
          <a:p>
            <a:pPr lvl="2"/>
            <a:endParaRPr lang="de-DE" dirty="0"/>
          </a:p>
          <a:p>
            <a:r>
              <a:rPr lang="de-DE" dirty="0"/>
              <a:t>Erstellt das Programm</a:t>
            </a:r>
          </a:p>
          <a:p>
            <a:r>
              <a:rPr lang="de-DE" dirty="0"/>
              <a:t>Spricht sich mit den Sprechenden ab</a:t>
            </a:r>
          </a:p>
          <a:p>
            <a:r>
              <a:rPr lang="de-DE" dirty="0"/>
              <a:t>Repräsentiert den FSR an diesem Abend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1ADC62-7F35-CE16-2BAA-BC393EC0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122941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C6560B-F1E6-7F67-DB90-FD9FAF21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6751" cy="154619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Koordination &amp; Finanzen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51112CA7-3902-6B5C-1666-576B7A89E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305D"/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EA935B-8F91-8EF9-3B82-743902CC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3734421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Finanzierung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895850"/>
          </a:xfrm>
        </p:spPr>
        <p:txBody>
          <a:bodyPr/>
          <a:lstStyle/>
          <a:p>
            <a:r>
              <a:rPr lang="de-DE" dirty="0"/>
              <a:t>Kosten auslagern</a:t>
            </a:r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Vorab mit den Zuständigen klären!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B23713DB-385F-0BD0-6322-F96AC484E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660605"/>
              </p:ext>
            </p:extLst>
          </p:nvPr>
        </p:nvGraphicFramePr>
        <p:xfrm>
          <a:off x="1184713" y="2453608"/>
          <a:ext cx="10515600" cy="32651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1879024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38814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774465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18548023"/>
                    </a:ext>
                  </a:extLst>
                </a:gridCol>
              </a:tblGrid>
              <a:tr h="634881">
                <a:tc>
                  <a:txBody>
                    <a:bodyPr/>
                    <a:lstStyle/>
                    <a:p>
                      <a:r>
                        <a:rPr lang="de-DE" sz="250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Fakultät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Herr Dr. </a:t>
                      </a:r>
                      <a:r>
                        <a:rPr lang="de-DE" sz="1500" b="0" dirty="0" err="1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Rudl</a:t>
                      </a:r>
                      <a:endParaRPr lang="de-DE" sz="1500" b="0" dirty="0">
                        <a:solidFill>
                          <a:srgbClr val="00305D"/>
                        </a:solidFill>
                        <a:latin typeface="Andika" panose="02000000000000000000" pitchFamily="2" charset="0"/>
                        <a:ea typeface="Andika" panose="02000000000000000000" pitchFamily="2" charset="0"/>
                        <a:cs typeface="Andika" panose="02000000000000000000" pitchFamily="2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Stellt dem FSR jährlich 1500€ </a:t>
                      </a:r>
                      <a:r>
                        <a:rPr lang="de-DE" sz="1500" b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zur Verfügung</a:t>
                      </a:r>
                      <a:endParaRPr lang="de-DE" sz="1500" b="0" dirty="0">
                        <a:solidFill>
                          <a:srgbClr val="00305D"/>
                        </a:solidFill>
                        <a:latin typeface="Andika" panose="02000000000000000000" pitchFamily="2" charset="0"/>
                        <a:ea typeface="Andika" panose="02000000000000000000" pitchFamily="2" charset="0"/>
                        <a:cs typeface="Andika" panose="02000000000000000000" pitchFamily="2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Keine Anforderungen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297399062"/>
                  </a:ext>
                </a:extLst>
              </a:tr>
              <a:tr h="1179066">
                <a:tc>
                  <a:txBody>
                    <a:bodyPr/>
                    <a:lstStyle/>
                    <a:p>
                      <a:r>
                        <a:rPr lang="de-DE" sz="2500" b="1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Gleichstellung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Frau Prof. Schwartz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Mittel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Explizite Frauenförderung z.B. Vorabtalk nur für Frauen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497677675"/>
                  </a:ext>
                </a:extLst>
              </a:tr>
              <a:tr h="1451158">
                <a:tc>
                  <a:txBody>
                    <a:bodyPr/>
                    <a:lstStyle/>
                    <a:p>
                      <a:r>
                        <a:rPr lang="de-DE" sz="2500" b="1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Bereich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Herr Prof. Kirschbaum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Reich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Vernetzung des Bereiches</a:t>
                      </a:r>
                    </a:p>
                    <a:p>
                      <a:pPr algn="l"/>
                      <a:r>
                        <a:rPr lang="de-DE" sz="1500" b="0" dirty="0">
                          <a:solidFill>
                            <a:srgbClr val="00305D"/>
                          </a:solidFill>
                          <a:latin typeface="Andika" panose="02000000000000000000" pitchFamily="2" charset="0"/>
                          <a:ea typeface="Andika" panose="02000000000000000000" pitchFamily="2" charset="0"/>
                          <a:cs typeface="Andika" panose="02000000000000000000" pitchFamily="2" charset="0"/>
                        </a:rPr>
                        <a:t>z.B. zusammen mit den Physikern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634191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971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Finanantrag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Nur ein Finanzantrag pro Veranstaltung</a:t>
            </a:r>
          </a:p>
          <a:p>
            <a:pPr lvl="2"/>
            <a:r>
              <a:rPr lang="de-DE" dirty="0"/>
              <a:t>Kalkulationen vorab eintreiben</a:t>
            </a:r>
          </a:p>
          <a:p>
            <a:pPr lvl="4"/>
            <a:r>
              <a:rPr lang="de-DE" sz="1401" dirty="0"/>
              <a:t>Catering</a:t>
            </a:r>
          </a:p>
          <a:p>
            <a:pPr lvl="4"/>
            <a:r>
              <a:rPr lang="de-DE" sz="1401" dirty="0"/>
              <a:t>Getränke</a:t>
            </a:r>
          </a:p>
          <a:p>
            <a:pPr lvl="4"/>
            <a:r>
              <a:rPr lang="de-DE" sz="1401" dirty="0"/>
              <a:t>Werbung</a:t>
            </a:r>
          </a:p>
          <a:p>
            <a:pPr lvl="4"/>
            <a:r>
              <a:rPr lang="de-DE" sz="1401" dirty="0"/>
              <a:t>Technik</a:t>
            </a:r>
          </a:p>
          <a:p>
            <a:pPr lvl="4"/>
            <a:r>
              <a:rPr lang="de-DE" sz="1401" dirty="0"/>
              <a:t>Sonstiges (kann ggf. ausgelagert werden)	</a:t>
            </a:r>
          </a:p>
          <a:p>
            <a:endParaRPr lang="de-DE" sz="2400" dirty="0"/>
          </a:p>
          <a:p>
            <a:r>
              <a:rPr lang="de-DE" sz="2400" dirty="0"/>
              <a:t>Rechtzeitig stellen!</a:t>
            </a:r>
          </a:p>
          <a:p>
            <a:r>
              <a:rPr lang="de-DE" sz="2400" dirty="0"/>
              <a:t>Puffer einplanen und diese Begründen!</a:t>
            </a:r>
          </a:p>
          <a:p>
            <a:r>
              <a:rPr lang="de-DE" sz="2400" dirty="0"/>
              <a:t>Bei großen Posten 3 Angebote einholen und dem FA beiliegen!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2253969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Finanzübersicht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Sponsoring schwierig:</a:t>
            </a:r>
          </a:p>
          <a:p>
            <a:pPr lvl="2"/>
            <a:r>
              <a:rPr lang="de-DE" dirty="0"/>
              <a:t>Kläre rechtzeitig mit dem </a:t>
            </a:r>
            <a:r>
              <a:rPr lang="de-DE" dirty="0" err="1"/>
              <a:t>StuRa</a:t>
            </a:r>
            <a:r>
              <a:rPr lang="de-DE" dirty="0"/>
              <a:t> ab!</a:t>
            </a:r>
          </a:p>
          <a:p>
            <a:pPr lvl="2"/>
            <a:r>
              <a:rPr lang="de-DE" dirty="0"/>
              <a:t>Aktives Sponsoring 	Tabu</a:t>
            </a:r>
          </a:p>
          <a:p>
            <a:pPr lvl="2"/>
            <a:r>
              <a:rPr lang="de-DE" dirty="0"/>
              <a:t>Passives Sponsoring 	OK</a:t>
            </a:r>
          </a:p>
          <a:p>
            <a:endParaRPr lang="de-DE" dirty="0"/>
          </a:p>
          <a:p>
            <a:r>
              <a:rPr lang="de-DE" dirty="0"/>
              <a:t>Kosten im Blick behalten </a:t>
            </a:r>
          </a:p>
          <a:p>
            <a:r>
              <a:rPr lang="de-DE" dirty="0"/>
              <a:t>Belege sammeln</a:t>
            </a:r>
          </a:p>
          <a:p>
            <a:r>
              <a:rPr lang="de-DE" dirty="0"/>
              <a:t>Überweisungen rechtzeitig veranlassen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3707444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Koordination</a:t>
            </a:r>
            <a:br>
              <a:rPr lang="de-DE" b="1" dirty="0"/>
            </a:b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6"/>
            <a:ext cx="10515600" cy="4667250"/>
          </a:xfrm>
        </p:spPr>
        <p:txBody>
          <a:bodyPr/>
          <a:lstStyle/>
          <a:p>
            <a:r>
              <a:rPr lang="de-DE" dirty="0"/>
              <a:t>Deadlines setzen</a:t>
            </a:r>
          </a:p>
          <a:p>
            <a:r>
              <a:rPr lang="de-DE" dirty="0"/>
              <a:t>Regelmäßige Statusupdates</a:t>
            </a:r>
          </a:p>
          <a:p>
            <a:r>
              <a:rPr lang="de-DE" dirty="0"/>
              <a:t>Nachfragen ob wichtige Dinge schon geklärt sind:</a:t>
            </a:r>
          </a:p>
          <a:p>
            <a:pPr lvl="2"/>
            <a:r>
              <a:rPr lang="de-DE" dirty="0"/>
              <a:t>SprecherInnen</a:t>
            </a:r>
          </a:p>
          <a:p>
            <a:pPr lvl="2"/>
            <a:r>
              <a:rPr lang="de-DE" dirty="0"/>
              <a:t>Raum &amp; Technik</a:t>
            </a:r>
          </a:p>
          <a:p>
            <a:pPr lvl="2"/>
            <a:r>
              <a:rPr lang="de-DE" dirty="0"/>
              <a:t>Essen</a:t>
            </a:r>
          </a:p>
          <a:p>
            <a:pPr lvl="2"/>
            <a:r>
              <a:rPr lang="de-DE" dirty="0"/>
              <a:t>Werbung</a:t>
            </a:r>
          </a:p>
          <a:p>
            <a:endParaRPr lang="de-DE" dirty="0"/>
          </a:p>
          <a:p>
            <a:r>
              <a:rPr lang="de-DE" dirty="0"/>
              <a:t>Hinterherrennen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356894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Aufgabenunterteilung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1" y="1825626"/>
            <a:ext cx="10515600" cy="466725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 &amp; Technik			</a:t>
            </a:r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Seite   7 - 14</a:t>
            </a:r>
            <a:endParaRPr lang="de-DE" b="1" dirty="0">
              <a:solidFill>
                <a:srgbClr val="00305D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0" indent="0">
              <a:buNone/>
            </a:pPr>
            <a:endParaRPr lang="de-DE" sz="1050" b="1" dirty="0"/>
          </a:p>
          <a:p>
            <a:pPr marL="0" indent="0">
              <a:buNone/>
            </a:pPr>
            <a:r>
              <a:rPr lang="de-DE" b="1" dirty="0"/>
              <a:t>Firmenkontakt			</a:t>
            </a:r>
            <a:r>
              <a:rPr lang="de-DE" dirty="0"/>
              <a:t>Seite 15 - 17</a:t>
            </a:r>
          </a:p>
          <a:p>
            <a:pPr marL="0" indent="0">
              <a:buNone/>
            </a:pPr>
            <a:endParaRPr lang="de-DE" sz="1100" b="1" dirty="0"/>
          </a:p>
          <a:p>
            <a:pPr marL="0" indent="0">
              <a:buNone/>
            </a:pPr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Catering &amp; Getränke		</a:t>
            </a:r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Seite 18 - 22</a:t>
            </a:r>
            <a:endParaRPr lang="de-DE" b="1" dirty="0">
              <a:solidFill>
                <a:srgbClr val="00305D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0" indent="0">
              <a:buNone/>
            </a:pPr>
            <a:endParaRPr lang="de-DE" sz="1050" b="1" dirty="0"/>
          </a:p>
          <a:p>
            <a:pPr marL="0" indent="0">
              <a:buNone/>
            </a:pPr>
            <a:r>
              <a:rPr lang="de-DE" b="1" dirty="0"/>
              <a:t>Moderation			</a:t>
            </a:r>
            <a:r>
              <a:rPr lang="de-DE" dirty="0"/>
              <a:t>Seite 23 - 24</a:t>
            </a:r>
            <a:endParaRPr lang="de-DE" b="1" dirty="0"/>
          </a:p>
          <a:p>
            <a:pPr marL="0" indent="0">
              <a:buNone/>
            </a:pPr>
            <a:endParaRPr lang="de-DE" sz="1050" b="1" dirty="0"/>
          </a:p>
          <a:p>
            <a:pPr marL="0" indent="0">
              <a:buNone/>
            </a:pPr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Koordination &amp; Finanzen	</a:t>
            </a:r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Seite 25 - 29</a:t>
            </a:r>
            <a:endParaRPr lang="de-DE" b="1" dirty="0">
              <a:solidFill>
                <a:srgbClr val="00305D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0" indent="0">
              <a:buNone/>
            </a:pPr>
            <a:endParaRPr lang="de-DE" sz="1050" dirty="0"/>
          </a:p>
          <a:p>
            <a:pPr marL="0" indent="0">
              <a:buNone/>
            </a:pPr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Öffentlichkeitsarbeit		</a:t>
            </a:r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Seite 30 - 35</a:t>
            </a:r>
            <a:endParaRPr lang="de-DE" b="1" dirty="0">
              <a:solidFill>
                <a:srgbClr val="00305D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AC6077-5F1F-6C77-B13E-EB1FE29A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3225272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C6560B-F1E6-7F67-DB90-FD9FAF21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6751" cy="154619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Öffentlichkeitsarbeit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51112CA7-3902-6B5C-1666-576B7A89E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305D"/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EA935B-8F91-8EF9-3B82-743902CC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28035280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Allgemeine Planung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895850"/>
          </a:xfrm>
        </p:spPr>
        <p:txBody>
          <a:bodyPr>
            <a:normAutofit/>
          </a:bodyPr>
          <a:lstStyle/>
          <a:p>
            <a:r>
              <a:rPr lang="de-DE" dirty="0"/>
              <a:t>Vorabplanung:</a:t>
            </a:r>
          </a:p>
          <a:p>
            <a:pPr lvl="2"/>
            <a:r>
              <a:rPr lang="de-DE" dirty="0"/>
              <a:t>Welche Kanäle will man nutzen (Instagram, Webseite, … )?</a:t>
            </a:r>
          </a:p>
          <a:p>
            <a:pPr lvl="2"/>
            <a:r>
              <a:rPr lang="de-DE" dirty="0"/>
              <a:t>Kosten kalkulieren (Plakate, Flyer, … )</a:t>
            </a:r>
          </a:p>
          <a:p>
            <a:pPr lvl="2"/>
            <a:r>
              <a:rPr lang="de-DE" dirty="0"/>
              <a:t>Vorbereiten von Dingen, die dann nur noch komplettiert werden müssen</a:t>
            </a:r>
          </a:p>
          <a:p>
            <a:pPr lvl="4"/>
            <a:r>
              <a:rPr lang="de-DE" sz="1401" dirty="0"/>
              <a:t>Datum, </a:t>
            </a:r>
          </a:p>
          <a:p>
            <a:pPr lvl="4"/>
            <a:r>
              <a:rPr lang="de-DE" sz="1401" dirty="0"/>
              <a:t>Ort, </a:t>
            </a:r>
          </a:p>
          <a:p>
            <a:pPr lvl="4"/>
            <a:r>
              <a:rPr lang="de-DE" sz="1401" dirty="0"/>
              <a:t>SprecherInnen,</a:t>
            </a:r>
          </a:p>
          <a:p>
            <a:pPr lvl="4"/>
            <a:r>
              <a:rPr lang="de-DE" sz="1401" dirty="0"/>
              <a:t>Mampf</a:t>
            </a:r>
          </a:p>
          <a:p>
            <a:pPr lvl="2"/>
            <a:r>
              <a:rPr lang="de-DE" dirty="0"/>
              <a:t>Plakate im Außenbereich? </a:t>
            </a:r>
          </a:p>
          <a:p>
            <a:pPr lvl="4"/>
            <a:r>
              <a:rPr lang="de-DE" sz="1401" dirty="0"/>
              <a:t>Müssen bei Liegenschaften beantragt werden</a:t>
            </a:r>
          </a:p>
          <a:p>
            <a:pPr lvl="4"/>
            <a:r>
              <a:rPr lang="de-DE" sz="1401" dirty="0"/>
              <a:t>Hartfaserplatten besorgen (TUUWI, </a:t>
            </a:r>
            <a:r>
              <a:rPr lang="de-DE" sz="1401" dirty="0" err="1"/>
              <a:t>StuRa</a:t>
            </a:r>
            <a:r>
              <a:rPr lang="de-DE" sz="1401" dirty="0"/>
              <a:t>)</a:t>
            </a:r>
          </a:p>
          <a:p>
            <a:pPr lvl="4"/>
            <a:r>
              <a:rPr lang="de-DE" sz="1401" dirty="0"/>
              <a:t>Im Innenbereich: 	</a:t>
            </a:r>
            <a:r>
              <a:rPr lang="de-DE" sz="1401" b="1" dirty="0"/>
              <a:t>WIL: </a:t>
            </a:r>
            <a:r>
              <a:rPr lang="de-DE" sz="1401" dirty="0"/>
              <a:t>Schaukästen, Ständer 	 </a:t>
            </a:r>
            <a:r>
              <a:rPr lang="de-DE" sz="1401" b="1" dirty="0"/>
              <a:t>Z: </a:t>
            </a:r>
            <a:r>
              <a:rPr lang="de-DE" sz="1401" dirty="0"/>
              <a:t>Türen</a:t>
            </a:r>
          </a:p>
          <a:p>
            <a:endParaRPr lang="de-DE" dirty="0"/>
          </a:p>
          <a:p>
            <a:r>
              <a:rPr lang="de-DE" dirty="0"/>
              <a:t>Ggf. Helfer suchen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9712574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Webseite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Webseite Aktuell halten:</a:t>
            </a:r>
          </a:p>
          <a:p>
            <a:pPr lvl="2"/>
            <a:r>
              <a:rPr lang="de-DE" dirty="0"/>
              <a:t>Termin ankündigen</a:t>
            </a:r>
          </a:p>
          <a:p>
            <a:pPr lvl="2"/>
            <a:r>
              <a:rPr lang="de-DE" dirty="0"/>
              <a:t>Details zum Ablauf ergänzen</a:t>
            </a:r>
          </a:p>
          <a:p>
            <a:pPr lvl="2"/>
            <a:r>
              <a:rPr lang="de-DE" dirty="0"/>
              <a:t>SprecherInnen bekanntgeben</a:t>
            </a:r>
          </a:p>
          <a:p>
            <a:pPr lvl="2"/>
            <a:r>
              <a:rPr lang="de-DE" dirty="0"/>
              <a:t>Essen</a:t>
            </a:r>
          </a:p>
          <a:p>
            <a:pPr lvl="2"/>
            <a:r>
              <a:rPr lang="de-DE" dirty="0" err="1"/>
              <a:t>NachfolgerIn</a:t>
            </a:r>
            <a:r>
              <a:rPr lang="de-DE" dirty="0"/>
              <a:t> der Organisation suchen</a:t>
            </a:r>
          </a:p>
          <a:p>
            <a:pPr lvl="2"/>
            <a:endParaRPr lang="de-DE" dirty="0"/>
          </a:p>
          <a:p>
            <a:r>
              <a:rPr lang="de-DE" dirty="0"/>
              <a:t>Firmenlogos auf Webseite: Urheberrecht beachten</a:t>
            </a:r>
          </a:p>
          <a:p>
            <a:pPr lvl="2"/>
            <a:r>
              <a:rPr lang="de-DE" dirty="0"/>
              <a:t>Manchmal gibt es explizit freie Logos auf der Webseite</a:t>
            </a:r>
          </a:p>
          <a:p>
            <a:pPr lvl="2"/>
            <a:r>
              <a:rPr lang="de-DE" dirty="0"/>
              <a:t>Sonst direkt per Mail nachfragen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306086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Webseite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10515600" cy="4530725"/>
          </a:xfrm>
        </p:spPr>
        <p:txBody>
          <a:bodyPr>
            <a:normAutofit/>
          </a:bodyPr>
          <a:lstStyle/>
          <a:p>
            <a:r>
              <a:rPr lang="de-DE" dirty="0"/>
              <a:t>SprecherInnen auf Webseite bekanntgeben</a:t>
            </a:r>
          </a:p>
          <a:p>
            <a:pPr lvl="2"/>
            <a:r>
              <a:rPr lang="de-DE" dirty="0"/>
              <a:t>Name – Branche – Beruf – Unternehmen</a:t>
            </a:r>
          </a:p>
          <a:p>
            <a:pPr lvl="2"/>
            <a:r>
              <a:rPr lang="de-DE" dirty="0"/>
              <a:t>Rückmelden und um Durchsicht/Korrektur bitten</a:t>
            </a:r>
          </a:p>
          <a:p>
            <a:pPr lvl="2"/>
            <a:r>
              <a:rPr lang="de-DE" dirty="0"/>
              <a:t>Bilder ?</a:t>
            </a:r>
          </a:p>
          <a:p>
            <a:endParaRPr lang="de-DE" dirty="0"/>
          </a:p>
          <a:p>
            <a:r>
              <a:rPr lang="de-DE" dirty="0"/>
              <a:t>Flyer vorbereiten</a:t>
            </a:r>
          </a:p>
          <a:p>
            <a:pPr lvl="2"/>
            <a:r>
              <a:rPr lang="de-DE" dirty="0"/>
              <a:t>Wiederverwendbar gestalten</a:t>
            </a:r>
          </a:p>
          <a:p>
            <a:pPr lvl="4"/>
            <a:r>
              <a:rPr lang="de-DE" sz="1401" dirty="0"/>
              <a:t>FSR-Design</a:t>
            </a:r>
          </a:p>
          <a:p>
            <a:pPr lvl="4"/>
            <a:r>
              <a:rPr lang="de-DE" sz="1401" dirty="0"/>
              <a:t>QR-Code zur Webseite</a:t>
            </a:r>
          </a:p>
          <a:p>
            <a:pPr lvl="4"/>
            <a:r>
              <a:rPr lang="de-DE" sz="1401" dirty="0"/>
              <a:t>Allgemeine Infos</a:t>
            </a:r>
          </a:p>
          <a:p>
            <a:pPr lvl="2"/>
            <a:r>
              <a:rPr lang="de-DE" dirty="0"/>
              <a:t>Art</a:t>
            </a:r>
            <a:r>
              <a:rPr lang="de-DE" sz="1600" dirty="0"/>
              <a:t> </a:t>
            </a:r>
          </a:p>
          <a:p>
            <a:pPr lvl="4"/>
            <a:r>
              <a:rPr lang="de-DE" sz="1401" dirty="0"/>
              <a:t>A4 gefaltet </a:t>
            </a:r>
          </a:p>
          <a:p>
            <a:pPr lvl="4"/>
            <a:r>
              <a:rPr lang="de-DE" sz="1401" dirty="0"/>
              <a:t>Hochglanz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3279330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Werbung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Vorlesungsbesuche wichtig, vor allem die </a:t>
            </a:r>
            <a:r>
              <a:rPr lang="de-DE" dirty="0" err="1"/>
              <a:t>Mstervorlesungen</a:t>
            </a:r>
            <a:r>
              <a:rPr lang="de-DE" dirty="0"/>
              <a:t>!</a:t>
            </a:r>
          </a:p>
          <a:p>
            <a:pPr lvl="2"/>
            <a:r>
              <a:rPr lang="de-DE" dirty="0"/>
              <a:t>Wenn Veranstaltung steht und der Termin greifbar ist (2 Wochen)</a:t>
            </a:r>
          </a:p>
          <a:p>
            <a:pPr lvl="2"/>
            <a:r>
              <a:rPr lang="de-DE" dirty="0"/>
              <a:t>Profs Fragen</a:t>
            </a:r>
          </a:p>
          <a:p>
            <a:pPr lvl="2"/>
            <a:r>
              <a:rPr lang="de-DE" dirty="0"/>
              <a:t>Einteilen wer wann wohin geht</a:t>
            </a:r>
          </a:p>
          <a:p>
            <a:endParaRPr lang="de-DE" dirty="0"/>
          </a:p>
          <a:p>
            <a:r>
              <a:rPr lang="de-DE" dirty="0"/>
              <a:t>Auch Doktoranden einladen</a:t>
            </a:r>
          </a:p>
          <a:p>
            <a:endParaRPr lang="de-DE" dirty="0"/>
          </a:p>
          <a:p>
            <a:r>
              <a:rPr lang="de-DE" dirty="0"/>
              <a:t>Werbungskosten an Finanzorganisation: 				      </a:t>
            </a:r>
            <a:r>
              <a:rPr lang="de-DE" b="1" dirty="0"/>
              <a:t>Nur ein FA/Veranstaltung erlaubt!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550045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C6560B-F1E6-7F67-DB90-FD9FAF21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6751" cy="154619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Sonstiges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51112CA7-3902-6B5C-1666-576B7A89E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305D"/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EA935B-8F91-8EF9-3B82-743902CC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8683434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2D8B-3D45-D074-0A0F-4F8C7EA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Sonstiges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612DD-FCCF-0AE7-DCB7-728D0737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6"/>
            <a:ext cx="10515600" cy="4667250"/>
          </a:xfrm>
        </p:spPr>
        <p:txBody>
          <a:bodyPr>
            <a:normAutofit/>
          </a:bodyPr>
          <a:lstStyle/>
          <a:p>
            <a:r>
              <a:rPr lang="de-DE" dirty="0"/>
              <a:t>Eventuell ein </a:t>
            </a:r>
            <a:r>
              <a:rPr lang="el-GR" dirty="0"/>
              <a:t>μ</a:t>
            </a:r>
            <a:r>
              <a:rPr lang="de-DE" dirty="0"/>
              <a:t>FSR-Rollup besorgen und vorne hinstellen</a:t>
            </a:r>
          </a:p>
          <a:p>
            <a:r>
              <a:rPr lang="de-DE" dirty="0"/>
              <a:t>Eventuell zus. eines der Uni erbitten und vorne hinstellen</a:t>
            </a:r>
          </a:p>
          <a:p>
            <a:endParaRPr lang="de-DE" dirty="0"/>
          </a:p>
          <a:p>
            <a:r>
              <a:rPr lang="de-DE" dirty="0"/>
              <a:t>Hintergrundfolie mit FSR-Werbung / Kandidatur auflegen</a:t>
            </a:r>
          </a:p>
          <a:p>
            <a:r>
              <a:rPr lang="de-DE" dirty="0" err="1"/>
              <a:t>Kandidaturzettel</a:t>
            </a:r>
            <a:endParaRPr lang="de-DE" dirty="0"/>
          </a:p>
          <a:p>
            <a:endParaRPr lang="de-DE" dirty="0"/>
          </a:p>
          <a:p>
            <a:r>
              <a:rPr lang="de-DE" dirty="0"/>
              <a:t>Firmenstände</a:t>
            </a:r>
          </a:p>
          <a:p>
            <a:r>
              <a:rPr lang="de-DE" dirty="0"/>
              <a:t>Goodies</a:t>
            </a:r>
          </a:p>
          <a:p>
            <a:r>
              <a:rPr lang="de-DE" dirty="0"/>
              <a:t>Getränke für SprecherInnen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1EC2-4A0B-84D8-7AFC-4422EE9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316699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C6560B-F1E6-7F67-DB90-FD9FAF21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6751" cy="154619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Anhang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51112CA7-3902-6B5C-1666-576B7A89E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305D"/>
          </a:solidFill>
        </p:spPr>
        <p:txBody>
          <a:bodyPr/>
          <a:lstStyle/>
          <a:p>
            <a:pPr lvl="1" algn="l"/>
            <a:endParaRPr lang="de-DE" sz="2800" dirty="0">
              <a:solidFill>
                <a:srgbClr val="CCD6DF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800120" lvl="1" indent="-342908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Raumbuchungsformular </a:t>
            </a:r>
          </a:p>
          <a:p>
            <a:pPr marL="800120" lvl="1" indent="-342908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Plakatformular</a:t>
            </a:r>
          </a:p>
          <a:p>
            <a:pPr marL="800120" lvl="1" indent="-342908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Formular für Technikausleihe</a:t>
            </a:r>
          </a:p>
          <a:p>
            <a:pPr marL="800120" lvl="1" indent="-342908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Flyer &amp; </a:t>
            </a:r>
            <a:r>
              <a:rPr lang="de-DE" sz="2800" dirty="0" err="1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Sharepics</a:t>
            </a:r>
            <a:r>
              <a:rPr lang="de-DE" sz="2800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 (auf der Webseite)</a:t>
            </a:r>
          </a:p>
          <a:p>
            <a:pPr marL="800120" lvl="1" indent="-342908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Hintergrundfolie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EA935B-8F91-8EF9-3B82-743902CC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22105240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15E11-D637-4F94-6470-EC312977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768841-EE4F-FFD8-D574-7D43EF7B4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8" indent="-342908"/>
            <a:r>
              <a:rPr lang="de-DE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Raumbuchungsformular </a:t>
            </a:r>
          </a:p>
          <a:p>
            <a:pPr marL="0" indent="0">
              <a:buNone/>
            </a:pPr>
            <a:r>
              <a:rPr lang="de-DE" sz="1401" dirty="0">
                <a:hlinkClick r:id="rId2"/>
              </a:rPr>
              <a:t>https://www.verw.tu-dresden.de/VerwRicht/Formulare/download.asp?file=Antrag_stud_Veranstalt.pdf</a:t>
            </a:r>
            <a:endParaRPr lang="de-DE" sz="1401" dirty="0"/>
          </a:p>
          <a:p>
            <a:pPr marL="342908" indent="-342908"/>
            <a:r>
              <a:rPr lang="de-DE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Plakatformular</a:t>
            </a:r>
          </a:p>
          <a:p>
            <a:pPr marL="0" indent="0">
              <a:buNone/>
            </a:pPr>
            <a:r>
              <a:rPr lang="de-DE" sz="1401" dirty="0">
                <a:hlinkClick r:id="rId3"/>
              </a:rPr>
              <a:t>https://www.verw.tu-dresden.de/VerwRicht/Formulare/download.asp?file=Antrag_Plakatwerbung.pdf</a:t>
            </a:r>
            <a:endParaRPr lang="de-DE" sz="1401" dirty="0"/>
          </a:p>
          <a:p>
            <a:pPr marL="342908" indent="-342908"/>
            <a:r>
              <a:rPr lang="de-DE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Formular für Technikausleihe</a:t>
            </a:r>
          </a:p>
          <a:p>
            <a:pPr marL="0" indent="0">
              <a:buNone/>
            </a:pPr>
            <a:r>
              <a:rPr lang="de-DE" sz="1401" dirty="0">
                <a:hlinkClick r:id="rId4"/>
              </a:rPr>
              <a:t>https://www.verw.tu-dresden.de/verwricht/formulare/download.asp?file=MZ_Leihschein(Allg.).pdf</a:t>
            </a:r>
            <a:endParaRPr lang="de-DE" sz="1401" dirty="0"/>
          </a:p>
          <a:p>
            <a:pPr marL="0" indent="0">
              <a:buNone/>
            </a:pPr>
            <a:endParaRPr lang="de-DE" sz="1401" dirty="0"/>
          </a:p>
          <a:p>
            <a:pPr marL="342908" indent="-342908">
              <a:defRPr/>
            </a:pPr>
            <a:r>
              <a:rPr lang="de-DE" dirty="0"/>
              <a:t>Kostenstelle 1016100G</a:t>
            </a:r>
          </a:p>
          <a:p>
            <a:pPr marL="0" indent="0">
              <a:buNone/>
              <a:defRPr/>
            </a:pPr>
            <a:r>
              <a:rPr lang="de-DE" sz="1400" dirty="0"/>
              <a:t>(Dekanat Mathematik, genehmigt: Jan </a:t>
            </a:r>
            <a:r>
              <a:rPr lang="de-DE" sz="1400" dirty="0" err="1"/>
              <a:t>Rudl</a:t>
            </a:r>
            <a:r>
              <a:rPr lang="de-DE" sz="1400" dirty="0"/>
              <a:t> am 5.12.22 per Mail)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A0D8502-B95F-22A2-B981-708CB34C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26410530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826" y="3925538"/>
            <a:ext cx="2563569" cy="2563569"/>
          </a:xfrm>
          <a:prstGeom prst="rect">
            <a:avLst/>
          </a:prstGeom>
          <a:ln>
            <a:solidFill>
              <a:srgbClr val="00305D"/>
            </a:solidFill>
          </a:ln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02" b="15096"/>
          <a:stretch/>
        </p:blipFill>
        <p:spPr>
          <a:xfrm>
            <a:off x="9302754" y="220078"/>
            <a:ext cx="1027641" cy="71731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4661467" y="2793054"/>
            <a:ext cx="3596418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15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Willst du mal Lehrer werden?!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661467" y="2199485"/>
            <a:ext cx="4526629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15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Was kann man denn mit einem Mathestudium machen?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036593" y="479525"/>
            <a:ext cx="8631408" cy="2049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Die </a:t>
            </a:r>
            <a:r>
              <a:rPr lang="el-GR" sz="3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μ</a:t>
            </a:r>
            <a:r>
              <a:rPr lang="de-DE" sz="3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FSR-</a:t>
            </a:r>
          </a:p>
          <a:p>
            <a:r>
              <a:rPr lang="de-DE" sz="6286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Berufsveranstaltung</a:t>
            </a:r>
            <a:endParaRPr lang="de-DE" sz="4286" b="1" dirty="0">
              <a:solidFill>
                <a:srgbClr val="002060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endParaRPr lang="de-DE" sz="1286" dirty="0">
              <a:solidFill>
                <a:srgbClr val="002060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de-DE" sz="1715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löst Fragen wie diese: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036592" y="3402977"/>
            <a:ext cx="4596804" cy="369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29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Wann:		</a:t>
            </a:r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10. November ab 17:00 Uhr</a:t>
            </a:r>
          </a:p>
          <a:p>
            <a:pPr>
              <a:lnSpc>
                <a:spcPct val="150000"/>
              </a:lnSpc>
            </a:pPr>
            <a:r>
              <a:rPr lang="de-DE" sz="1429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Wo:		</a:t>
            </a:r>
            <a:r>
              <a:rPr lang="de-DE" sz="1429" b="1" dirty="0" err="1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Trefftz</a:t>
            </a:r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-Mathehörsaal</a:t>
            </a:r>
          </a:p>
          <a:p>
            <a:pPr>
              <a:lnSpc>
                <a:spcPct val="150000"/>
              </a:lnSpc>
            </a:pPr>
            <a:r>
              <a:rPr lang="de-DE" sz="1429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Was:		</a:t>
            </a:r>
            <a:r>
              <a:rPr lang="de-DE" sz="1429" dirty="0" err="1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MathematikerInnen</a:t>
            </a:r>
            <a:r>
              <a:rPr lang="de-DE" sz="1429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 aus Branchen wie</a:t>
            </a:r>
          </a:p>
          <a:p>
            <a:pPr marL="1183875" lvl="3" indent="-204116">
              <a:buFont typeface="Arial" panose="020B0604020202020204" pitchFamily="34" charset="0"/>
              <a:buChar char="•"/>
            </a:pPr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Banken &amp; </a:t>
            </a:r>
            <a:r>
              <a:rPr lang="de-DE" sz="1429" b="1" dirty="0" err="1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Aktuarswesen</a:t>
            </a:r>
            <a:endParaRPr lang="de-DE" sz="1429" b="1" dirty="0">
              <a:solidFill>
                <a:srgbClr val="002060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1183875" lvl="3" indent="-204116">
              <a:buFont typeface="Arial" panose="020B0604020202020204" pitchFamily="34" charset="0"/>
              <a:buChar char="•"/>
            </a:pPr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IT &amp; </a:t>
            </a:r>
            <a:r>
              <a:rPr lang="de-DE" sz="1429" b="1" dirty="0" err="1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Softwarenetwicklung</a:t>
            </a:r>
            <a:endParaRPr lang="de-DE" sz="1429" b="1" dirty="0">
              <a:solidFill>
                <a:srgbClr val="002060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1183875" lvl="3" indent="-204116">
              <a:buFont typeface="Arial" panose="020B0604020202020204" pitchFamily="34" charset="0"/>
              <a:buChar char="•"/>
            </a:pPr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Verwaltung &amp; Kommunikation</a:t>
            </a:r>
          </a:p>
          <a:p>
            <a:pPr marL="1183875" lvl="3" indent="-204116">
              <a:buFont typeface="Arial" panose="020B0604020202020204" pitchFamily="34" charset="0"/>
              <a:buChar char="•"/>
            </a:pPr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Wissenschaft &amp; Forschung</a:t>
            </a:r>
          </a:p>
          <a:p>
            <a:pPr lvl="3"/>
            <a:r>
              <a:rPr lang="de-DE" sz="1429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geben Tipps zum Berufseinstieg &amp; Studienausrichtung.</a:t>
            </a:r>
          </a:p>
          <a:p>
            <a:pPr lvl="3"/>
            <a:endParaRPr lang="de-DE" sz="1429" dirty="0">
              <a:solidFill>
                <a:srgbClr val="002060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lvl="3"/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Anschließend:</a:t>
            </a:r>
          </a:p>
          <a:p>
            <a:pPr lvl="3"/>
            <a:r>
              <a:rPr lang="de-DE" sz="1429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Fragerunde und </a:t>
            </a:r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kostenlose Häppchen (</a:t>
            </a:r>
            <a:r>
              <a:rPr lang="de-DE" sz="1429" b="1" dirty="0" err="1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veg</a:t>
            </a:r>
            <a:r>
              <a:rPr lang="de-DE" sz="1429" b="1" dirty="0">
                <a:solidFill>
                  <a:srgbClr val="002060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.)</a:t>
            </a:r>
          </a:p>
          <a:p>
            <a:pPr marL="1183875" lvl="3" indent="-204116">
              <a:buFont typeface="Arial" panose="020B0604020202020204" pitchFamily="34" charset="0"/>
              <a:buChar char="•"/>
            </a:pPr>
            <a:endParaRPr lang="de-DE" sz="1286" dirty="0">
              <a:solidFill>
                <a:srgbClr val="002060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7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Verbinder: gewinkelt 58">
            <a:extLst>
              <a:ext uri="{FF2B5EF4-FFF2-40B4-BE49-F238E27FC236}">
                <a16:creationId xmlns:a16="http://schemas.microsoft.com/office/drawing/2014/main" id="{C7F93BDE-37C0-7E4E-BA89-5EE73A8A4CC3}"/>
              </a:ext>
            </a:extLst>
          </p:cNvPr>
          <p:cNvCxnSpPr>
            <a:cxnSpLocks/>
          </p:cNvCxnSpPr>
          <p:nvPr/>
        </p:nvCxnSpPr>
        <p:spPr>
          <a:xfrm>
            <a:off x="8585719" y="1958464"/>
            <a:ext cx="951849" cy="3793281"/>
          </a:xfrm>
          <a:prstGeom prst="bentConnector2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B8469F9F-03BC-9268-8CAA-7AAB493176BB}"/>
              </a:ext>
            </a:extLst>
          </p:cNvPr>
          <p:cNvCxnSpPr>
            <a:stCxn id="32" idx="2"/>
          </p:cNvCxnSpPr>
          <p:nvPr/>
        </p:nvCxnSpPr>
        <p:spPr>
          <a:xfrm flipH="1">
            <a:off x="2727332" y="1546231"/>
            <a:ext cx="1" cy="1695141"/>
          </a:xfrm>
          <a:prstGeom prst="straightConnector1">
            <a:avLst/>
          </a:prstGeom>
          <a:ln w="19050">
            <a:solidFill>
              <a:srgbClr val="64B32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Verbinder: gewinkelt 59">
            <a:extLst>
              <a:ext uri="{FF2B5EF4-FFF2-40B4-BE49-F238E27FC236}">
                <a16:creationId xmlns:a16="http://schemas.microsoft.com/office/drawing/2014/main" id="{C77097FD-0261-F448-12FE-B9B8B1EE842D}"/>
              </a:ext>
            </a:extLst>
          </p:cNvPr>
          <p:cNvCxnSpPr>
            <a:cxnSpLocks/>
            <a:stCxn id="43" idx="3"/>
            <a:endCxn id="48" idx="0"/>
          </p:cNvCxnSpPr>
          <p:nvPr/>
        </p:nvCxnSpPr>
        <p:spPr>
          <a:xfrm>
            <a:off x="7234764" y="3639044"/>
            <a:ext cx="2270457" cy="2113396"/>
          </a:xfrm>
          <a:prstGeom prst="bentConnector2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E6CF329-B15C-8428-5433-ACA544B8573A}"/>
              </a:ext>
            </a:extLst>
          </p:cNvPr>
          <p:cNvCxnSpPr>
            <a:cxnSpLocks/>
          </p:cNvCxnSpPr>
          <p:nvPr/>
        </p:nvCxnSpPr>
        <p:spPr>
          <a:xfrm>
            <a:off x="3747108" y="3529811"/>
            <a:ext cx="0" cy="1648126"/>
          </a:xfrm>
          <a:prstGeom prst="straightConnector1">
            <a:avLst/>
          </a:prstGeom>
          <a:ln w="1905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37DDCCE9-5210-8FDC-A6D7-9E226D16F6AD}"/>
              </a:ext>
            </a:extLst>
          </p:cNvPr>
          <p:cNvCxnSpPr>
            <a:cxnSpLocks/>
          </p:cNvCxnSpPr>
          <p:nvPr/>
        </p:nvCxnSpPr>
        <p:spPr>
          <a:xfrm flipH="1">
            <a:off x="4291450" y="1827834"/>
            <a:ext cx="39758" cy="3350102"/>
          </a:xfrm>
          <a:prstGeom prst="straightConnector1">
            <a:avLst/>
          </a:prstGeom>
          <a:ln w="1905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453F83F8-8B8E-02DB-FC3D-563715652584}"/>
              </a:ext>
            </a:extLst>
          </p:cNvPr>
          <p:cNvCxnSpPr>
            <a:cxnSpLocks/>
          </p:cNvCxnSpPr>
          <p:nvPr/>
        </p:nvCxnSpPr>
        <p:spPr>
          <a:xfrm>
            <a:off x="8568333" y="311922"/>
            <a:ext cx="8698" cy="5728126"/>
          </a:xfrm>
          <a:prstGeom prst="line">
            <a:avLst/>
          </a:prstGeom>
          <a:ln w="57150">
            <a:solidFill>
              <a:srgbClr val="CCD6D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E9DC6745-AF79-DCE1-408E-B1D583D68A59}"/>
              </a:ext>
            </a:extLst>
          </p:cNvPr>
          <p:cNvCxnSpPr>
            <a:cxnSpLocks/>
          </p:cNvCxnSpPr>
          <p:nvPr/>
        </p:nvCxnSpPr>
        <p:spPr>
          <a:xfrm>
            <a:off x="5369685" y="311922"/>
            <a:ext cx="0" cy="5809669"/>
          </a:xfrm>
          <a:prstGeom prst="line">
            <a:avLst/>
          </a:prstGeom>
          <a:ln w="57150">
            <a:solidFill>
              <a:srgbClr val="CCD6D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7D3B8B1-BE9D-4A1E-2396-AA8ED6E936FA}"/>
              </a:ext>
            </a:extLst>
          </p:cNvPr>
          <p:cNvCxnSpPr>
            <a:cxnSpLocks/>
          </p:cNvCxnSpPr>
          <p:nvPr/>
        </p:nvCxnSpPr>
        <p:spPr>
          <a:xfrm>
            <a:off x="3480598" y="311922"/>
            <a:ext cx="15312" cy="5728126"/>
          </a:xfrm>
          <a:prstGeom prst="line">
            <a:avLst/>
          </a:prstGeom>
          <a:ln w="57150">
            <a:solidFill>
              <a:srgbClr val="CCD6D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E5CE28E-1F73-593B-7DDF-74ADC1A5D04D}"/>
              </a:ext>
            </a:extLst>
          </p:cNvPr>
          <p:cNvCxnSpPr>
            <a:cxnSpLocks/>
          </p:cNvCxnSpPr>
          <p:nvPr/>
        </p:nvCxnSpPr>
        <p:spPr>
          <a:xfrm>
            <a:off x="1660850" y="6120431"/>
            <a:ext cx="10278313" cy="0"/>
          </a:xfrm>
          <a:prstGeom prst="straightConnector1">
            <a:avLst/>
          </a:prstGeom>
          <a:ln w="57150">
            <a:solidFill>
              <a:srgbClr val="CCD6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000A9BF-5549-7610-235A-3D73D0F808EA}"/>
              </a:ext>
            </a:extLst>
          </p:cNvPr>
          <p:cNvCxnSpPr>
            <a:cxnSpLocks/>
          </p:cNvCxnSpPr>
          <p:nvPr/>
        </p:nvCxnSpPr>
        <p:spPr>
          <a:xfrm>
            <a:off x="1660848" y="311922"/>
            <a:ext cx="0" cy="5808510"/>
          </a:xfrm>
          <a:prstGeom prst="line">
            <a:avLst/>
          </a:prstGeom>
          <a:ln w="57150">
            <a:solidFill>
              <a:srgbClr val="CCD6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D07DC8F2-AF54-EB00-DAE1-2CC6CE3B2EE4}"/>
              </a:ext>
            </a:extLst>
          </p:cNvPr>
          <p:cNvSpPr txBox="1"/>
          <p:nvPr/>
        </p:nvSpPr>
        <p:spPr>
          <a:xfrm>
            <a:off x="2439455" y="6244273"/>
            <a:ext cx="22673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Raumbestätigung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BD4D1BA-CC2A-8A56-D013-DD3BFA87F214}"/>
              </a:ext>
            </a:extLst>
          </p:cNvPr>
          <p:cNvSpPr txBox="1"/>
          <p:nvPr/>
        </p:nvSpPr>
        <p:spPr>
          <a:xfrm>
            <a:off x="7723693" y="6247667"/>
            <a:ext cx="176151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Veranstaltung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B4BE0D5-CA34-AAA1-AA96-04A023D69E9D}"/>
              </a:ext>
            </a:extLst>
          </p:cNvPr>
          <p:cNvSpPr txBox="1"/>
          <p:nvPr/>
        </p:nvSpPr>
        <p:spPr>
          <a:xfrm>
            <a:off x="304799" y="2263213"/>
            <a:ext cx="1206759" cy="36946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Firmen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FD4E95D-836E-F27A-48DE-59DA79439973}"/>
              </a:ext>
            </a:extLst>
          </p:cNvPr>
          <p:cNvSpPr txBox="1"/>
          <p:nvPr/>
        </p:nvSpPr>
        <p:spPr>
          <a:xfrm>
            <a:off x="304800" y="3236708"/>
            <a:ext cx="1206759" cy="369460"/>
          </a:xfrm>
          <a:prstGeom prst="rect">
            <a:avLst/>
          </a:prstGeom>
          <a:noFill/>
          <a:ln w="28575">
            <a:solidFill>
              <a:srgbClr val="64B32C"/>
            </a:solidFill>
          </a:ln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Catering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6456911-000B-3111-5526-187CB1EEBAAD}"/>
              </a:ext>
            </a:extLst>
          </p:cNvPr>
          <p:cNvSpPr txBox="1"/>
          <p:nvPr/>
        </p:nvSpPr>
        <p:spPr>
          <a:xfrm>
            <a:off x="304800" y="4210201"/>
            <a:ext cx="1206759" cy="3694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ÖA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59DE3E4-8460-2484-9CFC-9A51C88BA606}"/>
              </a:ext>
            </a:extLst>
          </p:cNvPr>
          <p:cNvSpPr txBox="1"/>
          <p:nvPr/>
        </p:nvSpPr>
        <p:spPr>
          <a:xfrm>
            <a:off x="304800" y="5183696"/>
            <a:ext cx="1206759" cy="36946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Finanzen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3C086FD-D20B-62C2-ECE5-D629525D1AC7}"/>
              </a:ext>
            </a:extLst>
          </p:cNvPr>
          <p:cNvSpPr txBox="1"/>
          <p:nvPr/>
        </p:nvSpPr>
        <p:spPr>
          <a:xfrm>
            <a:off x="304799" y="1284974"/>
            <a:ext cx="1206759" cy="64658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 &amp;</a:t>
            </a:r>
          </a:p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Technik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C82DE58-ADBB-1359-951C-544AAD142511}"/>
              </a:ext>
            </a:extLst>
          </p:cNvPr>
          <p:cNvSpPr/>
          <p:nvPr/>
        </p:nvSpPr>
        <p:spPr>
          <a:xfrm>
            <a:off x="1974065" y="1284975"/>
            <a:ext cx="1506533" cy="261257"/>
          </a:xfrm>
          <a:prstGeom prst="rect">
            <a:avLst/>
          </a:prstGeom>
          <a:solidFill>
            <a:srgbClr val="CCD6DF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Raumantrag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BC84D685-6009-6A23-5768-B3D520C0C356}"/>
              </a:ext>
            </a:extLst>
          </p:cNvPr>
          <p:cNvSpPr/>
          <p:nvPr/>
        </p:nvSpPr>
        <p:spPr>
          <a:xfrm>
            <a:off x="3495909" y="1555882"/>
            <a:ext cx="1873777" cy="261257"/>
          </a:xfrm>
          <a:prstGeom prst="rect">
            <a:avLst/>
          </a:prstGeom>
          <a:solidFill>
            <a:srgbClr val="CCD6DF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Technikplanung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FE24FBF0-17D8-9ECB-A382-4D45DC43E1F6}"/>
              </a:ext>
            </a:extLst>
          </p:cNvPr>
          <p:cNvSpPr/>
          <p:nvPr/>
        </p:nvSpPr>
        <p:spPr>
          <a:xfrm>
            <a:off x="4399043" y="1827835"/>
            <a:ext cx="4177979" cy="261257"/>
          </a:xfrm>
          <a:prstGeom prst="rect">
            <a:avLst/>
          </a:prstGeom>
          <a:solidFill>
            <a:srgbClr val="CCD6DF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Technik</a:t>
            </a:r>
            <a:r>
              <a:rPr lang="de-DE" sz="1600" dirty="0">
                <a:solidFill>
                  <a:srgbClr val="00305D"/>
                </a:solidFill>
              </a:rPr>
              <a:t> </a:t>
            </a:r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Absprache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CFF6D39E-343E-FF75-956E-106A8E0AE6C2}"/>
              </a:ext>
            </a:extLst>
          </p:cNvPr>
          <p:cNvSpPr/>
          <p:nvPr/>
        </p:nvSpPr>
        <p:spPr>
          <a:xfrm>
            <a:off x="7393693" y="2090792"/>
            <a:ext cx="1183329" cy="261257"/>
          </a:xfrm>
          <a:prstGeom prst="rect">
            <a:avLst/>
          </a:prstGeom>
          <a:solidFill>
            <a:srgbClr val="CCD6DF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Test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D27F1C7F-B425-81F0-0D45-E0F4E7067507}"/>
              </a:ext>
            </a:extLst>
          </p:cNvPr>
          <p:cNvSpPr/>
          <p:nvPr/>
        </p:nvSpPr>
        <p:spPr>
          <a:xfrm>
            <a:off x="1974066" y="2216770"/>
            <a:ext cx="1707502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Interessenten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62AF008B-C966-4BE2-6A7D-291AF9840635}"/>
              </a:ext>
            </a:extLst>
          </p:cNvPr>
          <p:cNvSpPr/>
          <p:nvPr/>
        </p:nvSpPr>
        <p:spPr>
          <a:xfrm>
            <a:off x="3511221" y="2490885"/>
            <a:ext cx="1707502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Einladen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8F0AE9AA-1FF6-FE5D-1B2C-EFB2F48C79B5}"/>
              </a:ext>
            </a:extLst>
          </p:cNvPr>
          <p:cNvSpPr/>
          <p:nvPr/>
        </p:nvSpPr>
        <p:spPr>
          <a:xfrm>
            <a:off x="4428940" y="2753340"/>
            <a:ext cx="2964751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Kontakt &amp; Absprache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18EE7728-D31D-6E3D-AEDB-CD178DC5CC9F}"/>
              </a:ext>
            </a:extLst>
          </p:cNvPr>
          <p:cNvSpPr/>
          <p:nvPr/>
        </p:nvSpPr>
        <p:spPr>
          <a:xfrm>
            <a:off x="7393692" y="3005599"/>
            <a:ext cx="1183329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Test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7232823-6FB5-AB31-0F2D-026A92560BDF}"/>
              </a:ext>
            </a:extLst>
          </p:cNvPr>
          <p:cNvSpPr/>
          <p:nvPr/>
        </p:nvSpPr>
        <p:spPr>
          <a:xfrm>
            <a:off x="8577020" y="3268555"/>
            <a:ext cx="1903700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Nachbetreuung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10699CD7-21A1-5FF0-966E-67796DFCF3D1}"/>
              </a:ext>
            </a:extLst>
          </p:cNvPr>
          <p:cNvSpPr/>
          <p:nvPr/>
        </p:nvSpPr>
        <p:spPr>
          <a:xfrm>
            <a:off x="2327536" y="3238407"/>
            <a:ext cx="3033442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64B3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Planen &amp; 3 Angebote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151ADC7-D47C-8794-589A-B8EB744F13F6}"/>
              </a:ext>
            </a:extLst>
          </p:cNvPr>
          <p:cNvSpPr/>
          <p:nvPr/>
        </p:nvSpPr>
        <p:spPr>
          <a:xfrm>
            <a:off x="5360988" y="3508416"/>
            <a:ext cx="1873777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64B3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Bestellen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68F6AFE6-AFBE-A0D9-D23D-1C4EA5B1B983}"/>
              </a:ext>
            </a:extLst>
          </p:cNvPr>
          <p:cNvSpPr txBox="1"/>
          <p:nvPr/>
        </p:nvSpPr>
        <p:spPr>
          <a:xfrm>
            <a:off x="4661284" y="6247858"/>
            <a:ext cx="22673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Finanzantrag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B6FE88AE-2302-499C-A755-6E762492DE61}"/>
              </a:ext>
            </a:extLst>
          </p:cNvPr>
          <p:cNvSpPr/>
          <p:nvPr/>
        </p:nvSpPr>
        <p:spPr>
          <a:xfrm>
            <a:off x="7234764" y="3778269"/>
            <a:ext cx="1631745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64B3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Ablauf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1FB3EF0C-709C-140E-2516-0B0F40B0ACBA}"/>
              </a:ext>
            </a:extLst>
          </p:cNvPr>
          <p:cNvSpPr/>
          <p:nvPr/>
        </p:nvSpPr>
        <p:spPr>
          <a:xfrm>
            <a:off x="8553371" y="5752440"/>
            <a:ext cx="1903700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Zahlungen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97D1B12D-8460-1977-881A-BBC78BEFE887}"/>
              </a:ext>
            </a:extLst>
          </p:cNvPr>
          <p:cNvSpPr/>
          <p:nvPr/>
        </p:nvSpPr>
        <p:spPr>
          <a:xfrm>
            <a:off x="1974064" y="4135615"/>
            <a:ext cx="1506533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Planen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81F05133-03B5-AA49-3414-5FD3BAD60B1E}"/>
              </a:ext>
            </a:extLst>
          </p:cNvPr>
          <p:cNvSpPr/>
          <p:nvPr/>
        </p:nvSpPr>
        <p:spPr>
          <a:xfrm>
            <a:off x="2799613" y="5177937"/>
            <a:ext cx="2561365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Finanzantrag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921807DD-38FC-9A90-57C1-F521AFF9DAD3}"/>
              </a:ext>
            </a:extLst>
          </p:cNvPr>
          <p:cNvCxnSpPr>
            <a:cxnSpLocks/>
          </p:cNvCxnSpPr>
          <p:nvPr/>
        </p:nvCxnSpPr>
        <p:spPr>
          <a:xfrm>
            <a:off x="3249776" y="4380378"/>
            <a:ext cx="0" cy="783071"/>
          </a:xfrm>
          <a:prstGeom prst="straightConnector1">
            <a:avLst/>
          </a:prstGeom>
          <a:ln w="1905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>
            <a:extLst>
              <a:ext uri="{FF2B5EF4-FFF2-40B4-BE49-F238E27FC236}">
                <a16:creationId xmlns:a16="http://schemas.microsoft.com/office/drawing/2014/main" id="{6C7BD492-F883-1F5F-B7AA-49DA83055A42}"/>
              </a:ext>
            </a:extLst>
          </p:cNvPr>
          <p:cNvSpPr/>
          <p:nvPr/>
        </p:nvSpPr>
        <p:spPr>
          <a:xfrm>
            <a:off x="5347621" y="5459989"/>
            <a:ext cx="3220711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Belege sammeln</a:t>
            </a: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032240EF-4B2F-22B3-04FE-8D62A58B9265}"/>
              </a:ext>
            </a:extLst>
          </p:cNvPr>
          <p:cNvSpPr/>
          <p:nvPr/>
        </p:nvSpPr>
        <p:spPr>
          <a:xfrm>
            <a:off x="3485351" y="4407856"/>
            <a:ext cx="1506533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Termin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DEC7C81E-637B-C9E9-17F0-9316C467FEDE}"/>
              </a:ext>
            </a:extLst>
          </p:cNvPr>
          <p:cNvSpPr/>
          <p:nvPr/>
        </p:nvSpPr>
        <p:spPr>
          <a:xfrm>
            <a:off x="6381227" y="4661020"/>
            <a:ext cx="2160091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Werbung</a:t>
            </a: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C819C1F9-07F7-FB7D-C1D6-868B388ACD1E}"/>
              </a:ext>
            </a:extLst>
          </p:cNvPr>
          <p:cNvSpPr/>
          <p:nvPr/>
        </p:nvSpPr>
        <p:spPr>
          <a:xfrm>
            <a:off x="6553026" y="4926730"/>
            <a:ext cx="1996978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Vorlesungsbesuche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1008183A-567F-EC8A-3675-FAC0BF5E8127}"/>
              </a:ext>
            </a:extLst>
          </p:cNvPr>
          <p:cNvSpPr/>
          <p:nvPr/>
        </p:nvSpPr>
        <p:spPr>
          <a:xfrm>
            <a:off x="4995577" y="4409660"/>
            <a:ext cx="1385650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Uhrzeit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BA34146E-B543-4E98-00D5-B6EC7A4077A6}"/>
              </a:ext>
            </a:extLst>
          </p:cNvPr>
          <p:cNvSpPr txBox="1"/>
          <p:nvPr/>
        </p:nvSpPr>
        <p:spPr>
          <a:xfrm>
            <a:off x="9718478" y="6217077"/>
            <a:ext cx="176151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Auswertung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DA4E2C53-CC87-3F11-727F-35D1E0873A8B}"/>
              </a:ext>
            </a:extLst>
          </p:cNvPr>
          <p:cNvSpPr txBox="1"/>
          <p:nvPr/>
        </p:nvSpPr>
        <p:spPr>
          <a:xfrm>
            <a:off x="314806" y="311921"/>
            <a:ext cx="1206759" cy="646587"/>
          </a:xfrm>
          <a:prstGeom prst="rect">
            <a:avLst/>
          </a:prstGeom>
          <a:noFill/>
          <a:ln w="28575">
            <a:solidFill>
              <a:srgbClr val="FF4D06"/>
            </a:solidFill>
          </a:ln>
        </p:spPr>
        <p:txBody>
          <a:bodyPr wrap="square" rtlCol="0">
            <a:spAutoFit/>
          </a:bodyPr>
          <a:lstStyle/>
          <a:p>
            <a:r>
              <a:rPr lang="de-DE" sz="1801" dirty="0" err="1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Modera-tion</a:t>
            </a:r>
            <a:endParaRPr lang="de-DE" sz="1801" dirty="0">
              <a:solidFill>
                <a:srgbClr val="CCD6DF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867723EC-D8DE-C360-6F3F-5D6F5BEAEBBE}"/>
              </a:ext>
            </a:extLst>
          </p:cNvPr>
          <p:cNvSpPr/>
          <p:nvPr/>
        </p:nvSpPr>
        <p:spPr>
          <a:xfrm>
            <a:off x="2320184" y="392725"/>
            <a:ext cx="3033442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FF4D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Abendablauf planen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F476289C-A30E-9EA3-939B-84ED8FF14B8A}"/>
              </a:ext>
            </a:extLst>
          </p:cNvPr>
          <p:cNvSpPr/>
          <p:nvPr/>
        </p:nvSpPr>
        <p:spPr>
          <a:xfrm>
            <a:off x="4432797" y="686426"/>
            <a:ext cx="2959970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FF4D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Kontakt zu SprecherInnen</a:t>
            </a: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C9795ED0-C5EA-4362-3EB3-B4481D2829C3}"/>
              </a:ext>
            </a:extLst>
          </p:cNvPr>
          <p:cNvSpPr/>
          <p:nvPr/>
        </p:nvSpPr>
        <p:spPr>
          <a:xfrm>
            <a:off x="5944405" y="968477"/>
            <a:ext cx="2596913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FF4D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Moderation ausgestalten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9001C3C-9607-06C4-4619-E86CB64909AC}"/>
              </a:ext>
            </a:extLst>
          </p:cNvPr>
          <p:cNvSpPr/>
          <p:nvPr/>
        </p:nvSpPr>
        <p:spPr>
          <a:xfrm>
            <a:off x="1705581" y="4902192"/>
            <a:ext cx="1461801" cy="261257"/>
          </a:xfrm>
          <a:prstGeom prst="rect">
            <a:avLst/>
          </a:prstGeom>
          <a:solidFill>
            <a:srgbClr val="CCD6D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Finanzierung</a:t>
            </a:r>
          </a:p>
        </p:txBody>
      </p:sp>
    </p:spTree>
    <p:extLst>
      <p:ext uri="{BB962C8B-B14F-4D97-AF65-F5344CB8AC3E}">
        <p14:creationId xmlns:p14="http://schemas.microsoft.com/office/powerpoint/2010/main" val="33233624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1" y="1"/>
            <a:ext cx="6858000" cy="6858000"/>
          </a:xfrm>
          <a:prstGeom prst="rect">
            <a:avLst/>
          </a:prstGeom>
        </p:spPr>
      </p:pic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EA72A7D-6A44-D945-BC08-89D25E918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335062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Helfer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Aufbau Catering</a:t>
            </a:r>
          </a:p>
          <a:p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Getränke schleppen</a:t>
            </a:r>
          </a:p>
          <a:p>
            <a:r>
              <a:rPr lang="de-DE" dirty="0"/>
              <a:t>Moderation</a:t>
            </a:r>
          </a:p>
          <a:p>
            <a:r>
              <a:rPr lang="de-DE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Technik bedienen</a:t>
            </a:r>
          </a:p>
          <a:p>
            <a:r>
              <a:rPr lang="de-DE" dirty="0"/>
              <a:t>Vorlesungsbesuche</a:t>
            </a:r>
            <a:endParaRPr lang="de-DE" dirty="0">
              <a:solidFill>
                <a:srgbClr val="00305D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rgbClr val="00305D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EB2458-AA2A-F287-2E10-57B203FF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94294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1524000" y="2360646"/>
            <a:ext cx="9144000" cy="2897154"/>
          </a:xfrm>
        </p:spPr>
        <p:txBody>
          <a:bodyPr>
            <a:normAutofit/>
          </a:bodyPr>
          <a:lstStyle/>
          <a:p>
            <a:r>
              <a:rPr lang="de-DE" sz="8800" b="1" dirty="0">
                <a:solidFill>
                  <a:srgbClr val="CCD6DF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Aufgaben</a:t>
            </a:r>
            <a:endParaRPr lang="de-DE" sz="13801" b="1" dirty="0">
              <a:solidFill>
                <a:srgbClr val="CCD6DF"/>
              </a:solidFill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10A469C-E48D-DAF5-F27B-3EF8531B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344524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C6560B-F1E6-7F67-DB90-FD9FAF21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6192"/>
          </a:xfrm>
        </p:spPr>
        <p:txBody>
          <a:bodyPr/>
          <a:lstStyle/>
          <a:p>
            <a:r>
              <a:rPr lang="de-DE" b="1" dirty="0">
                <a:solidFill>
                  <a:srgbClr val="00305D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 &amp; Technik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51112CA7-3902-6B5C-1666-576B7A89E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305D"/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EA935B-8F91-8EF9-3B82-743902CC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160214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de-DE" dirty="0"/>
              <a:t>Technik ist im HSZ gut vorhanden</a:t>
            </a:r>
          </a:p>
          <a:p>
            <a:pPr lvl="2"/>
            <a:r>
              <a:rPr lang="de-DE" dirty="0"/>
              <a:t>Hörsaal 4	Kleinster</a:t>
            </a:r>
          </a:p>
          <a:p>
            <a:pPr lvl="2"/>
            <a:r>
              <a:rPr lang="de-DE" dirty="0"/>
              <a:t>Hörsaal 3	Mittlerer</a:t>
            </a:r>
          </a:p>
          <a:p>
            <a:pPr lvl="2"/>
            <a:r>
              <a:rPr lang="de-DE" dirty="0"/>
              <a:t>Hörsaal 2	Nicht ganz </a:t>
            </a:r>
            <a:r>
              <a:rPr lang="de-DE" dirty="0" err="1"/>
              <a:t>Barrierfrei</a:t>
            </a:r>
            <a:endParaRPr lang="de-DE" dirty="0"/>
          </a:p>
          <a:p>
            <a:r>
              <a:rPr lang="de-DE" dirty="0"/>
              <a:t>Größe 2022: </a:t>
            </a:r>
          </a:p>
          <a:p>
            <a:pPr lvl="2"/>
            <a:r>
              <a:rPr lang="de-DE" dirty="0"/>
              <a:t>40 vor Ort</a:t>
            </a:r>
          </a:p>
          <a:p>
            <a:pPr lvl="2"/>
            <a:r>
              <a:rPr lang="de-DE" dirty="0"/>
              <a:t>20 online</a:t>
            </a:r>
          </a:p>
          <a:p>
            <a:r>
              <a:rPr lang="de-DE" dirty="0"/>
              <a:t>Technik &amp; Essenspläne müssen bei Antrag angegeben werden</a:t>
            </a:r>
          </a:p>
          <a:p>
            <a:r>
              <a:rPr lang="de-DE" dirty="0"/>
              <a:t>Raumantrag so früh wie möglich, Bearbeitung erfolgt nach Raumplanung der VL. HSZ früh belegt.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492A81-2BB0-3690-C687-78FD2076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21356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Raumbuchung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600" cy="4530725"/>
          </a:xfrm>
        </p:spPr>
        <p:txBody>
          <a:bodyPr numCol="1">
            <a:normAutofit/>
          </a:bodyPr>
          <a:lstStyle/>
          <a:p>
            <a:r>
              <a:rPr lang="de-DE" dirty="0"/>
              <a:t>Tag festlegen:</a:t>
            </a:r>
          </a:p>
          <a:p>
            <a:pPr lvl="2"/>
            <a:r>
              <a:rPr lang="de-DE" dirty="0"/>
              <a:t>Freitags Erstis auf Heimurlaub in Lausitz und Erzgebirge</a:t>
            </a:r>
          </a:p>
          <a:p>
            <a:pPr lvl="2"/>
            <a:r>
              <a:rPr lang="de-DE" dirty="0"/>
              <a:t>Ggf. andere Events beachten</a:t>
            </a:r>
          </a:p>
          <a:p>
            <a:r>
              <a:rPr lang="de-DE" dirty="0"/>
              <a:t>Uhrzeit festlegen</a:t>
            </a:r>
          </a:p>
          <a:p>
            <a:pPr lvl="2"/>
            <a:r>
              <a:rPr lang="de-DE" dirty="0"/>
              <a:t>Technik: Aufbau, Test und Abbau einplanen</a:t>
            </a:r>
          </a:p>
          <a:p>
            <a:pPr lvl="2"/>
            <a:r>
              <a:rPr lang="de-DE" dirty="0"/>
              <a:t>Vorlauf (Ankommen + Anmoderation) einplanen</a:t>
            </a:r>
          </a:p>
          <a:p>
            <a:pPr lvl="2"/>
            <a:r>
              <a:rPr lang="de-DE" dirty="0"/>
              <a:t>Viel Pufferzeit einplanen, sonst muss Ablauf davor bekannt sein</a:t>
            </a:r>
          </a:p>
          <a:p>
            <a:pPr lvl="2"/>
            <a:r>
              <a:rPr lang="de-DE" dirty="0"/>
              <a:t>Nach den Vorlesungen</a:t>
            </a:r>
          </a:p>
          <a:p>
            <a:pPr lvl="2"/>
            <a:r>
              <a:rPr lang="de-DE" dirty="0"/>
              <a:t>Ggf. nicht zu spät</a:t>
            </a:r>
          </a:p>
          <a:p>
            <a:r>
              <a:rPr lang="de-DE" dirty="0"/>
              <a:t>Foyer oder Ort für Catering mit angeben / Erfragen</a:t>
            </a:r>
          </a:p>
          <a:p>
            <a:r>
              <a:rPr lang="de-DE" dirty="0"/>
              <a:t>Barrierefreiheit beachten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186" y="5440247"/>
            <a:ext cx="1903701" cy="1249305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492A81-2BB0-3690-C687-78FD2076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Robin Fränzel 12.2022</a:t>
            </a:r>
          </a:p>
        </p:txBody>
      </p:sp>
    </p:spTree>
    <p:extLst>
      <p:ext uri="{BB962C8B-B14F-4D97-AF65-F5344CB8AC3E}">
        <p14:creationId xmlns:p14="http://schemas.microsoft.com/office/powerpoint/2010/main" val="226585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1427</Words>
  <Application>Microsoft Office PowerPoint</Application>
  <PresentationFormat>Breitbild</PresentationFormat>
  <Paragraphs>426</Paragraphs>
  <Slides>40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5" baseType="lpstr">
      <vt:lpstr>Andika</vt:lpstr>
      <vt:lpstr>Arial</vt:lpstr>
      <vt:lpstr>Calibri</vt:lpstr>
      <vt:lpstr>Calibri Light</vt:lpstr>
      <vt:lpstr>Office</vt:lpstr>
      <vt:lpstr>PowerPoint-Präsentation</vt:lpstr>
      <vt:lpstr>PowerPoint-Präsentation</vt:lpstr>
      <vt:lpstr>Aufgabenunterteilung</vt:lpstr>
      <vt:lpstr>PowerPoint-Präsentation</vt:lpstr>
      <vt:lpstr>Helfer</vt:lpstr>
      <vt:lpstr>PowerPoint-Präsentation</vt:lpstr>
      <vt:lpstr>Raum &amp; Technik</vt:lpstr>
      <vt:lpstr>Raumplanung</vt:lpstr>
      <vt:lpstr>Raumbuchung</vt:lpstr>
      <vt:lpstr>Technikplanung</vt:lpstr>
      <vt:lpstr>Technikplanung</vt:lpstr>
      <vt:lpstr>Onlineraum</vt:lpstr>
      <vt:lpstr>Steuerung</vt:lpstr>
      <vt:lpstr>Technik</vt:lpstr>
      <vt:lpstr>Firmen</vt:lpstr>
      <vt:lpstr>Firmenkontakt</vt:lpstr>
      <vt:lpstr>Firmenkontakt</vt:lpstr>
      <vt:lpstr>Catering &amp; Getränke</vt:lpstr>
      <vt:lpstr>Planung</vt:lpstr>
      <vt:lpstr>Planung &amp; Kalkulation</vt:lpstr>
      <vt:lpstr>Catering</vt:lpstr>
      <vt:lpstr>Catering &amp; Getränke</vt:lpstr>
      <vt:lpstr>Moderation</vt:lpstr>
      <vt:lpstr>Moderation</vt:lpstr>
      <vt:lpstr>Koordination &amp; Finanzen</vt:lpstr>
      <vt:lpstr>Finanzierung</vt:lpstr>
      <vt:lpstr>Finanantrag</vt:lpstr>
      <vt:lpstr>Finanzübersicht</vt:lpstr>
      <vt:lpstr>Koordination </vt:lpstr>
      <vt:lpstr>Öffentlichkeitsarbeit</vt:lpstr>
      <vt:lpstr>Allgemeine Planung</vt:lpstr>
      <vt:lpstr>Webseite</vt:lpstr>
      <vt:lpstr>Webseite</vt:lpstr>
      <vt:lpstr>Werbung</vt:lpstr>
      <vt:lpstr>Sonstiges</vt:lpstr>
      <vt:lpstr>Sonstiges</vt:lpstr>
      <vt:lpstr>Anhang</vt:lpstr>
      <vt:lpstr>Links</vt:lpstr>
      <vt:lpstr>PowerPoint-Präsentation</vt:lpstr>
      <vt:lpstr>PowerPoint-Präsentation</vt:lpstr>
    </vt:vector>
  </TitlesOfParts>
  <Company>Studentenrat der Technischen Universität Dresden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Robin Fränzel</dc:creator>
  <cp:lastModifiedBy>0b034162, 236f60d7</cp:lastModifiedBy>
  <cp:revision>293</cp:revision>
  <dcterms:created xsi:type="dcterms:W3CDTF">2022-09-13T12:46:06Z</dcterms:created>
  <dcterms:modified xsi:type="dcterms:W3CDTF">2022-12-06T05:59:58Z</dcterms:modified>
</cp:coreProperties>
</file>